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66"/>
  </p:notesMasterIdLst>
  <p:handoutMasterIdLst>
    <p:handoutMasterId r:id="rId67"/>
  </p:handoutMasterIdLst>
  <p:sldIdLst>
    <p:sldId id="901" r:id="rId2"/>
    <p:sldId id="795" r:id="rId3"/>
    <p:sldId id="902" r:id="rId4"/>
    <p:sldId id="738" r:id="rId5"/>
    <p:sldId id="797" r:id="rId6"/>
    <p:sldId id="871" r:id="rId7"/>
    <p:sldId id="872" r:id="rId8"/>
    <p:sldId id="798" r:id="rId9"/>
    <p:sldId id="799" r:id="rId10"/>
    <p:sldId id="804" r:id="rId11"/>
    <p:sldId id="892" r:id="rId12"/>
    <p:sldId id="868" r:id="rId13"/>
    <p:sldId id="887" r:id="rId14"/>
    <p:sldId id="856" r:id="rId15"/>
    <p:sldId id="800" r:id="rId16"/>
    <p:sldId id="845" r:id="rId17"/>
    <p:sldId id="754" r:id="rId18"/>
    <p:sldId id="889" r:id="rId19"/>
    <p:sldId id="861" r:id="rId20"/>
    <p:sldId id="862" r:id="rId21"/>
    <p:sldId id="753" r:id="rId22"/>
    <p:sldId id="890" r:id="rId23"/>
    <p:sldId id="891" r:id="rId24"/>
    <p:sldId id="893" r:id="rId25"/>
    <p:sldId id="894" r:id="rId26"/>
    <p:sldId id="895" r:id="rId27"/>
    <p:sldId id="801" r:id="rId28"/>
    <p:sldId id="742" r:id="rId29"/>
    <p:sldId id="847" r:id="rId30"/>
    <p:sldId id="896" r:id="rId31"/>
    <p:sldId id="897" r:id="rId32"/>
    <p:sldId id="802" r:id="rId33"/>
    <p:sldId id="849" r:id="rId34"/>
    <p:sldId id="873" r:id="rId35"/>
    <p:sldId id="874" r:id="rId36"/>
    <p:sldId id="875" r:id="rId37"/>
    <p:sldId id="876" r:id="rId38"/>
    <p:sldId id="877" r:id="rId39"/>
    <p:sldId id="878" r:id="rId40"/>
    <p:sldId id="879" r:id="rId41"/>
    <p:sldId id="880" r:id="rId42"/>
    <p:sldId id="881" r:id="rId43"/>
    <p:sldId id="882" r:id="rId44"/>
    <p:sldId id="883" r:id="rId45"/>
    <p:sldId id="884" r:id="rId46"/>
    <p:sldId id="885" r:id="rId47"/>
    <p:sldId id="886" r:id="rId48"/>
    <p:sldId id="749" r:id="rId49"/>
    <p:sldId id="750" r:id="rId50"/>
    <p:sldId id="898" r:id="rId51"/>
    <p:sldId id="899" r:id="rId52"/>
    <p:sldId id="900" r:id="rId53"/>
    <p:sldId id="770" r:id="rId54"/>
    <p:sldId id="848" r:id="rId55"/>
    <p:sldId id="854" r:id="rId56"/>
    <p:sldId id="855" r:id="rId57"/>
    <p:sldId id="858" r:id="rId58"/>
    <p:sldId id="867" r:id="rId59"/>
    <p:sldId id="860" r:id="rId60"/>
    <p:sldId id="863" r:id="rId61"/>
    <p:sldId id="864" r:id="rId62"/>
    <p:sldId id="865" r:id="rId63"/>
    <p:sldId id="771" r:id="rId64"/>
    <p:sldId id="859" r:id="rId65"/>
  </p:sldIdLst>
  <p:sldSz cx="12192000" cy="6858000"/>
  <p:notesSz cx="7099300" cy="10234613"/>
  <p:custDataLst>
    <p:tags r:id="rId6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333FF"/>
    <a:srgbClr val="FFFF00"/>
    <a:srgbClr val="FF3300"/>
    <a:srgbClr val="CC00CC"/>
    <a:srgbClr val="FFCC00"/>
    <a:srgbClr val="FF9999"/>
    <a:srgbClr val="CC0000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170" autoAdjust="0"/>
  </p:normalViewPr>
  <p:slideViewPr>
    <p:cSldViewPr>
      <p:cViewPr>
        <p:scale>
          <a:sx n="43" d="100"/>
          <a:sy n="43" d="100"/>
        </p:scale>
        <p:origin x="51" y="40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2E9864FE-FFA6-4015-A909-1022FFF67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13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25546A54-71DD-48C4-8071-9DA185745F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46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7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27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3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47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5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14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5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7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2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14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 through value iteration; snapshots of values shown on next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9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53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18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17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04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25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58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4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AAF19E-84D5-46F0-A260-D54E8B8C2C8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3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0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5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1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9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3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B1124-3B65-4401-B276-274C2D6351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B7375-CCC7-48CA-86EB-B708B70A3B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E4AFE-CC9F-40B0-91AA-2AFCDD65BD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A1342-2FDA-4F20-9006-4FFE3B3DDCD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7A9B9-A528-49B2-A5AC-7FC7F146AA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BD1D5-698D-4ABD-96D1-60AB116F7B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31EB9-E8B7-4F85-BEA6-645986A209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34593-C47F-487A-806C-BD659E4FF3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C6467-265A-48EC-B6B6-0745C57723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808A6-43CB-46EB-8799-3CB612732E3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CD2EF7-175E-4E4C-8CBF-036C0AE01D7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tags" Target="../tags/tag6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tags" Target="../tags/tag9.xml"/><Relationship Id="rId7" Type="http://schemas.openxmlformats.org/officeDocument/2006/relationships/image" Target="../media/image24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tags" Target="../tags/tag8.xml"/><Relationship Id="rId16" Type="http://schemas.openxmlformats.org/officeDocument/2006/relationships/image" Target="../media/image49.png"/><Relationship Id="rId1" Type="http://schemas.openxmlformats.org/officeDocument/2006/relationships/tags" Target="../tags/tag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tags" Target="../tags/tag12.xml"/><Relationship Id="rId7" Type="http://schemas.openxmlformats.org/officeDocument/2006/relationships/image" Target="../media/image24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tags" Target="../tags/tag11.xml"/><Relationship Id="rId16" Type="http://schemas.openxmlformats.org/officeDocument/2006/relationships/image" Target="../media/image49.png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notesSlide" Target="../notesSlides/notesSlide12.xml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Relationship Id="rId1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35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5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9.png"/><Relationship Id="rId5" Type="http://schemas.openxmlformats.org/officeDocument/2006/relationships/image" Target="../media/image54.png"/><Relationship Id="rId10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3106" y="1295400"/>
            <a:ext cx="8077200" cy="5334000"/>
          </a:xfrm>
        </p:spPr>
        <p:txBody>
          <a:bodyPr/>
          <a:lstStyle/>
          <a:p>
            <a:pPr lvl="6"/>
            <a:endParaRPr lang="en-US" sz="500" dirty="0">
              <a:latin typeface="Calibri"/>
              <a:cs typeface="Calibri"/>
            </a:endParaRPr>
          </a:p>
          <a:p>
            <a:pPr lvl="4"/>
            <a:endParaRPr lang="en-US" sz="5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Homework 4: MDPs (today’s topic)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Monday 9/26 at 11:59pm</a:t>
            </a:r>
            <a:r>
              <a:rPr lang="en-US" sz="2000" dirty="0">
                <a:latin typeface="Calibri"/>
                <a:cs typeface="Calibri"/>
              </a:rPr>
              <a:t>.</a:t>
            </a:r>
          </a:p>
          <a:p>
            <a:r>
              <a:rPr lang="en-US" sz="2400" dirty="0">
                <a:latin typeface="Calibri"/>
                <a:cs typeface="Calibri"/>
              </a:rPr>
              <a:t>Project 2: Multi-Agent Pacman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Has been released,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Friday 9/30 at 5:00pm</a:t>
            </a:r>
            <a:r>
              <a:rPr lang="en-US" sz="2000" dirty="0">
                <a:latin typeface="Calibri"/>
                <a:cs typeface="Calibri"/>
              </a:rPr>
              <a:t>.</a:t>
            </a:r>
          </a:p>
          <a:p>
            <a:r>
              <a:rPr lang="en-US" sz="2400" dirty="0">
                <a:latin typeface="Calibri"/>
                <a:cs typeface="Calibri"/>
              </a:rPr>
              <a:t>Contest 2, due at a time TBA, but soon after project 2.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Small tweak from contest 1.</a:t>
            </a:r>
          </a:p>
          <a:p>
            <a:r>
              <a:rPr lang="en-US" sz="2400" dirty="0">
                <a:latin typeface="Calibri"/>
                <a:cs typeface="Calibri"/>
              </a:rPr>
              <a:t>Survey on how we’re doing so far has been released.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Due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Saturday 9/24 at 11:59 PM.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+1 project point added to total (equivalent to one contest).</a:t>
            </a:r>
            <a:endParaRPr lang="en-US" sz="1600" dirty="0">
              <a:latin typeface="Calibri"/>
              <a:cs typeface="Calibri"/>
            </a:endParaRPr>
          </a:p>
          <a:p>
            <a:pPr marL="457176" lvl="1" indent="0">
              <a:buNone/>
            </a:pPr>
            <a:endParaRPr lang="en-US" sz="100" dirty="0">
              <a:latin typeface="Calibri"/>
              <a:cs typeface="Calibri"/>
            </a:endParaRPr>
          </a:p>
          <a:p>
            <a:pPr lvl="1"/>
            <a:endParaRPr lang="en-US" sz="500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239000" y="1260088"/>
            <a:ext cx="472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6"/>
            <a:endParaRPr lang="en-US" sz="500" kern="0" dirty="0">
              <a:latin typeface="Calibri"/>
              <a:cs typeface="Calibri"/>
            </a:endParaRPr>
          </a:p>
          <a:p>
            <a:pPr lvl="4"/>
            <a:endParaRPr lang="en-US" sz="500" kern="0" dirty="0">
              <a:latin typeface="Calibri"/>
              <a:cs typeface="Calibri"/>
            </a:endParaRPr>
          </a:p>
          <a:p>
            <a:r>
              <a:rPr lang="en-US" sz="2400" kern="0" dirty="0">
                <a:latin typeface="Calibri"/>
                <a:cs typeface="Calibri"/>
              </a:rPr>
              <a:t>Midterm: Oct 6</a:t>
            </a:r>
          </a:p>
          <a:p>
            <a:pPr lvl="1"/>
            <a:r>
              <a:rPr lang="en-US" sz="2000" b="1" kern="0" dirty="0">
                <a:latin typeface="Calibri"/>
                <a:cs typeface="Calibri"/>
              </a:rPr>
              <a:t>Time to start studying.</a:t>
            </a:r>
          </a:p>
          <a:p>
            <a:pPr lvl="1"/>
            <a:r>
              <a:rPr lang="en-US" sz="2000" kern="0" dirty="0">
                <a:latin typeface="Calibri"/>
                <a:cs typeface="Calibri"/>
              </a:rPr>
              <a:t>Recommended approach:</a:t>
            </a:r>
          </a:p>
          <a:p>
            <a:pPr lvl="2"/>
            <a:r>
              <a:rPr lang="en-US" sz="2000" kern="0" dirty="0">
                <a:latin typeface="Calibri"/>
                <a:cs typeface="Calibri"/>
              </a:rPr>
              <a:t>Work through problems alone.</a:t>
            </a:r>
          </a:p>
          <a:p>
            <a:pPr lvl="2"/>
            <a:r>
              <a:rPr lang="en-US" sz="2000" kern="0" dirty="0">
                <a:latin typeface="Calibri"/>
                <a:cs typeface="Calibri"/>
              </a:rPr>
              <a:t>Get together in group of 3-6, and whiteboard  attempted solutions.</a:t>
            </a:r>
          </a:p>
          <a:p>
            <a:pPr lvl="2"/>
            <a:r>
              <a:rPr lang="en-US" sz="2000" kern="0" dirty="0">
                <a:latin typeface="Calibri"/>
                <a:cs typeface="Calibri"/>
              </a:rPr>
              <a:t>Interrupt each other!</a:t>
            </a:r>
          </a:p>
          <a:p>
            <a:pPr lvl="1"/>
            <a:r>
              <a:rPr lang="en-US" sz="2400" kern="0" dirty="0">
                <a:latin typeface="Calibri"/>
                <a:cs typeface="Calibri"/>
              </a:rPr>
              <a:t>Fill out midterm conflict form ASAP. Makeup at 8 AM.</a:t>
            </a:r>
          </a:p>
          <a:p>
            <a:endParaRPr lang="en-US" sz="100" kern="0" dirty="0">
              <a:latin typeface="Calibri"/>
              <a:cs typeface="Calibri"/>
            </a:endParaRPr>
          </a:p>
          <a:p>
            <a:endParaRPr lang="en-US" kern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61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Bellman equations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characterize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 optimal values: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computes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them: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is just a fixed point solution method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… though the 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vectors are also interpretable as time-limited values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9220200" y="1524000"/>
            <a:ext cx="2209800" cy="2427288"/>
            <a:chOff x="2400" y="1209"/>
            <a:chExt cx="1392" cy="1529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2976" y="1209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688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0386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57330" y="2100073"/>
                <a:ext cx="7235716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30" y="2100073"/>
                <a:ext cx="7235716" cy="10767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35028" y="4232986"/>
                <a:ext cx="7197461" cy="1000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28" y="4232986"/>
                <a:ext cx="7197461" cy="1000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 (Alternate View)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203199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Calibri"/>
                <a:cs typeface="Calibri"/>
              </a:rPr>
              <a:t>Bellman Equation </a:t>
            </a:r>
            <a:r>
              <a:rPr lang="en-US" sz="2400" dirty="0">
                <a:latin typeface="Calibri"/>
                <a:cs typeface="Calibri"/>
              </a:rPr>
              <a:t>gives us a way to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characterize</a:t>
            </a:r>
            <a:r>
              <a:rPr lang="en-US" sz="2400" dirty="0">
                <a:latin typeface="Calibri"/>
                <a:cs typeface="Calibri"/>
              </a:rPr>
              <a:t> whether a vector of utilities is “correct”, </a:t>
            </a:r>
            <a:r>
              <a:rPr lang="en-US" sz="2400" dirty="0" err="1">
                <a:latin typeface="Calibri"/>
                <a:cs typeface="Calibri"/>
              </a:rPr>
              <a:t>i.e</a:t>
            </a:r>
            <a:r>
              <a:rPr lang="en-US" sz="2400" dirty="0">
                <a:latin typeface="Calibri"/>
                <a:cs typeface="Calibri"/>
              </a:rPr>
              <a:t> the vector is equal to the expected utilities if we play optimally.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0" name="Rounded Rectangle 23"/>
          <p:cNvSpPr/>
          <p:nvPr/>
        </p:nvSpPr>
        <p:spPr>
          <a:xfrm>
            <a:off x="1295400" y="3581400"/>
            <a:ext cx="2971800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2.375     1.375     0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6400" y="3778721"/>
                <a:ext cx="7041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3778721"/>
                <a:ext cx="7041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78142" y="2133600"/>
                <a:ext cx="7235716" cy="10767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2" y="2133600"/>
                <a:ext cx="7235716" cy="1076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/>
          <p:cNvCxnSpPr>
            <a:stCxn id="10" idx="3"/>
            <a:endCxn id="15" idx="2"/>
          </p:cNvCxnSpPr>
          <p:nvPr/>
        </p:nvCxnSpPr>
        <p:spPr>
          <a:xfrm flipV="1">
            <a:off x="4267200" y="3210305"/>
            <a:ext cx="1828800" cy="75308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562348" y="4758328"/>
            <a:ext cx="11379200" cy="70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Can use v</a:t>
            </a:r>
            <a:r>
              <a:rPr lang="en-US" sz="2400" b="1" kern="0" dirty="0">
                <a:latin typeface="Calibri"/>
                <a:cs typeface="Calibri"/>
              </a:rPr>
              <a:t>alue iteration </a:t>
            </a:r>
            <a:r>
              <a:rPr lang="en-US" sz="2400" kern="0" dirty="0">
                <a:latin typeface="Calibri"/>
                <a:cs typeface="Calibri"/>
              </a:rPr>
              <a:t>to iteratively transform an initially all zero vector into the “correct’ vector. Or in other words, lets us </a:t>
            </a:r>
            <a:r>
              <a:rPr lang="en-US" sz="2400" kern="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lang="en-US" sz="2400" kern="0" dirty="0">
                <a:latin typeface="Calibri"/>
                <a:cs typeface="Calibri"/>
              </a:rPr>
              <a:t> the “correct” vector.</a:t>
            </a:r>
            <a:endParaRPr lang="en-US" sz="2000" kern="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02400" y="340708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plug in our V(cool), V(warm), and V(OH),and the equation is satisfied, then our vector V is the expected utility if we play optimally.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99990" y="5562600"/>
            <a:ext cx="10445473" cy="1178801"/>
            <a:chOff x="1299990" y="5562600"/>
            <a:chExt cx="10445473" cy="11788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/>
                <p:cNvSpPr/>
                <p:nvPr/>
              </p:nvSpPr>
              <p:spPr>
                <a:xfrm>
                  <a:off x="1812116" y="6372069"/>
                  <a:ext cx="7734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2116" y="6372069"/>
                  <a:ext cx="77348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543385" y="5627655"/>
                  <a:ext cx="4727542" cy="698012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V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←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𝑠</m:t>
                                    </m:r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, </m:t>
                                    </m:r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𝑎</m:t>
                                    </m:r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𝑅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𝑠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, 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𝑎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𝛾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rgbClr val="008000"/>
                                </a:solidFill>
                                <a:latin typeface="Calibri"/>
                                <a:cs typeface="Calibri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sz="1600" b="0" dirty="0">
                    <a:solidFill>
                      <a:srgbClr val="00800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385" y="5627655"/>
                  <a:ext cx="4727542" cy="698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>
              <a:stCxn id="24" idx="3"/>
              <a:endCxn id="19" idx="1"/>
            </p:cNvCxnSpPr>
            <p:nvPr/>
          </p:nvCxnSpPr>
          <p:spPr>
            <a:xfrm flipV="1">
              <a:off x="3097725" y="5976661"/>
              <a:ext cx="445660" cy="10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1299990" y="5595710"/>
              <a:ext cx="1797735" cy="76397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/>
                  <a:cs typeface="Calibri"/>
                </a:rPr>
                <a:t>0     0      0</a:t>
              </a:r>
            </a:p>
          </p:txBody>
        </p:sp>
        <p:sp>
          <p:nvSpPr>
            <p:cNvPr id="27" name="Rounded Rectangle 23"/>
            <p:cNvSpPr/>
            <p:nvPr/>
          </p:nvSpPr>
          <p:spPr>
            <a:xfrm>
              <a:off x="8814990" y="5630090"/>
              <a:ext cx="2310210" cy="6945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/>
                  <a:cs typeface="Calibri"/>
                </a:rPr>
                <a:t>2     1      0</a:t>
              </a:r>
            </a:p>
          </p:txBody>
        </p:sp>
        <p:cxnSp>
          <p:nvCxnSpPr>
            <p:cNvPr id="28" name="Straight Arrow Connector 27"/>
            <p:cNvCxnSpPr>
              <a:stCxn id="19" idx="3"/>
              <a:endCxn id="27" idx="1"/>
            </p:cNvCxnSpPr>
            <p:nvPr/>
          </p:nvCxnSpPr>
          <p:spPr>
            <a:xfrm>
              <a:off x="8270927" y="5976661"/>
              <a:ext cx="544063" cy="69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7" idx="3"/>
            </p:cNvCxnSpPr>
            <p:nvPr/>
          </p:nvCxnSpPr>
          <p:spPr>
            <a:xfrm flipV="1">
              <a:off x="11125200" y="5976661"/>
              <a:ext cx="544063" cy="69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1201400" y="5562600"/>
              <a:ext cx="544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9713858" y="6361984"/>
                  <a:ext cx="7737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V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3858" y="6361984"/>
                  <a:ext cx="77373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142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7966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Issues with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2 (F)        1 (S)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2.3 (F)      1.3 (S) 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295400" y="5845514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Assuming discount,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=0.2</m:t>
                    </m:r>
                  </m:oMath>
                </a14:m>
                <a:r>
                  <a:rPr lang="en-US" i="1" dirty="0">
                    <a:latin typeface="Calibri"/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845514"/>
                <a:ext cx="3429000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295400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18339" y="3657600"/>
                <a:ext cx="7197461" cy="1000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9" y="3657600"/>
                <a:ext cx="7197461" cy="10009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105400" y="4648200"/>
            <a:ext cx="7010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ea typeface="ＭＳ Ｐゴシック" pitchFamily="34" charset="-128"/>
                <a:cs typeface="Calibri"/>
              </a:rPr>
              <a:t>Issue #1: Slow, takes O(S</a:t>
            </a:r>
            <a:r>
              <a:rPr lang="en-US" sz="2400" kern="0" baseline="300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2400" kern="0" dirty="0">
                <a:latin typeface="Calibri"/>
                <a:ea typeface="ＭＳ Ｐゴシック" pitchFamily="34" charset="-128"/>
                <a:cs typeface="Calibri"/>
              </a:rPr>
              <a:t>A) time.</a:t>
            </a:r>
          </a:p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ea typeface="ＭＳ Ｐゴシック" pitchFamily="34" charset="-128"/>
                <a:cs typeface="Calibri"/>
              </a:rPr>
              <a:t>Issue #2: Clearly terrible choices keep being tested.</a:t>
            </a:r>
          </a:p>
          <a:p>
            <a:pPr lvl="1">
              <a:lnSpc>
                <a:spcPct val="80000"/>
              </a:lnSpc>
            </a:pPr>
            <a:r>
              <a:rPr lang="en-US" sz="2000" kern="0" dirty="0">
                <a:latin typeface="Calibri"/>
                <a:ea typeface="ＭＳ Ｐゴシック" pitchFamily="34" charset="-128"/>
                <a:cs typeface="Calibri"/>
              </a:rPr>
              <a:t>e.g. no need to </a:t>
            </a:r>
            <a:r>
              <a:rPr lang="en-US" sz="2000" b="1" kern="0" dirty="0">
                <a:latin typeface="Calibri"/>
                <a:ea typeface="ＭＳ Ｐゴシック" pitchFamily="34" charset="-128"/>
                <a:cs typeface="Calibri"/>
              </a:rPr>
              <a:t>ever</a:t>
            </a:r>
            <a:r>
              <a:rPr lang="en-US" sz="2000" kern="0" dirty="0">
                <a:latin typeface="Calibri"/>
                <a:ea typeface="ＭＳ Ｐゴシック" pitchFamily="34" charset="-128"/>
                <a:cs typeface="Calibri"/>
              </a:rPr>
              <a:t> test the choice: (Warm, Fast).</a:t>
            </a:r>
          </a:p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ea typeface="ＭＳ Ｐゴシック" pitchFamily="34" charset="-128"/>
                <a:cs typeface="Calibri"/>
              </a:rPr>
              <a:t>Issue #3: Policy converges long before the values.</a:t>
            </a:r>
          </a:p>
          <a:p>
            <a:pPr lvl="1">
              <a:lnSpc>
                <a:spcPct val="80000"/>
              </a:lnSpc>
            </a:pPr>
            <a:r>
              <a:rPr lang="en-US" sz="2000" kern="0" dirty="0">
                <a:latin typeface="Calibri"/>
                <a:ea typeface="ＭＳ Ｐゴシック" pitchFamily="34" charset="-128"/>
                <a:cs typeface="Calibri"/>
              </a:rPr>
              <a:t>If using value iteration to find best policy, don’t actually care about values.</a:t>
            </a:r>
          </a:p>
        </p:txBody>
      </p:sp>
    </p:spTree>
    <p:extLst>
      <p:ext uri="{BB962C8B-B14F-4D97-AF65-F5344CB8AC3E}">
        <p14:creationId xmlns:p14="http://schemas.microsoft.com/office/powerpoint/2010/main" val="29569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Methods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Fixed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75235"/>
            <a:ext cx="11379200" cy="1782765"/>
          </a:xfrm>
        </p:spPr>
        <p:txBody>
          <a:bodyPr/>
          <a:lstStyle/>
          <a:p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trees max over all actions to compute the optimal values</a:t>
            </a:r>
          </a:p>
          <a:p>
            <a:pPr lvl="5"/>
            <a:endParaRPr lang="en-US" sz="8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If we fixed some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(s</a:t>
            </a:r>
            <a:r>
              <a:rPr lang="en-US" sz="2400" dirty="0">
                <a:latin typeface="Calibri"/>
                <a:cs typeface="Calibri"/>
              </a:rPr>
              <a:t>), then the tree would be simpler – only one action per state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… though the tree’s value would depend on which policy we fixed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57400" y="1893614"/>
            <a:ext cx="3048000" cy="2754586"/>
            <a:chOff x="2400" y="1401"/>
            <a:chExt cx="1392" cy="1258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7239438" y="1893614"/>
            <a:ext cx="2590362" cy="2754586"/>
            <a:chOff x="2400" y="1401"/>
            <a:chExt cx="1183" cy="1258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7526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294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what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 says to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74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447800"/>
                <a:ext cx="8229600" cy="4525963"/>
              </a:xfrm>
            </p:spPr>
            <p:txBody>
              <a:bodyPr/>
              <a:lstStyle/>
              <a:p>
                <a:r>
                  <a:rPr lang="en-US" sz="2400" dirty="0">
                    <a:latin typeface="Calibri"/>
                    <a:cs typeface="Calibri"/>
                  </a:rPr>
                  <a:t>Another basic operation: compute the utility of a state s under a fixed (generally non-optimal) policy</a:t>
                </a:r>
              </a:p>
              <a:p>
                <a:endParaRPr lang="en-US" sz="2400" dirty="0">
                  <a:latin typeface="Calibri"/>
                  <a:cs typeface="Calibri"/>
                </a:endParaRPr>
              </a:p>
              <a:p>
                <a:r>
                  <a:rPr lang="en-US" sz="2400" dirty="0">
                    <a:latin typeface="Calibri"/>
                    <a:cs typeface="Calibri"/>
                  </a:rPr>
                  <a:t>Define the utility of a state s, under a fixed policy </a:t>
                </a:r>
                <a:r>
                  <a:rPr lang="en-US" sz="2400" dirty="0">
                    <a:latin typeface="Calibri"/>
                    <a:cs typeface="Calibri"/>
                    <a:sym typeface="Symbol" pitchFamily="18" charset="2"/>
                  </a:rPr>
                  <a:t></a:t>
                </a:r>
                <a:r>
                  <a:rPr lang="en-US" sz="2400" dirty="0">
                    <a:latin typeface="Calibri"/>
                    <a:cs typeface="Calibri"/>
                  </a:rPr>
                  <a:t>:</a:t>
                </a:r>
              </a:p>
              <a:p>
                <a:pPr lvl="1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= expected total discounted rewards starting in s and following </a:t>
                </a:r>
                <a:r>
                  <a:rPr lang="en-US" sz="2000" dirty="0">
                    <a:latin typeface="Calibri"/>
                    <a:cs typeface="Calibri"/>
                    <a:sym typeface="Symbol" pitchFamily="18" charset="2"/>
                  </a:rPr>
                  <a:t></a:t>
                </a:r>
                <a:endParaRPr lang="en-US" sz="2000" dirty="0">
                  <a:latin typeface="Calibri"/>
                  <a:cs typeface="Calibri"/>
                </a:endParaRPr>
              </a:p>
              <a:p>
                <a:endParaRPr lang="en-US" sz="2400" dirty="0">
                  <a:latin typeface="Calibri"/>
                  <a:cs typeface="Calibri"/>
                </a:endParaRPr>
              </a:p>
              <a:p>
                <a:r>
                  <a:rPr lang="en-US" sz="2400" dirty="0">
                    <a:latin typeface="Calibri"/>
                    <a:cs typeface="Calibri"/>
                  </a:rPr>
                  <a:t>Challenge: Write the Bellman Equation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727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525963"/>
              </a:xfrm>
              <a:blipFill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68238" y="1600200"/>
            <a:ext cx="2590362" cy="2754586"/>
            <a:chOff x="2400" y="1401"/>
            <a:chExt cx="1183" cy="1258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Invent the Bellman Equation (Round 2)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52600" y="4382899"/>
                <a:ext cx="7235716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382899"/>
                <a:ext cx="7235716" cy="10767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447800" y="5727541"/>
                <a:ext cx="1905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727541"/>
                <a:ext cx="19050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14400" y="4648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8848" y="5174592"/>
            <a:ext cx="218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Playing optimally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78748" y="6323869"/>
                <a:ext cx="2186503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Playing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48" y="6323869"/>
                <a:ext cx="2186503" cy="453137"/>
              </a:xfrm>
              <a:prstGeom prst="rect">
                <a:avLst/>
              </a:prstGeom>
              <a:blipFill>
                <a:blip r:embed="rId7"/>
                <a:stretch>
                  <a:fillRect l="-251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 flipV="1">
            <a:off x="8686800" y="5174592"/>
            <a:ext cx="45807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200400" y="6219984"/>
            <a:ext cx="18673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74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447800"/>
                <a:ext cx="8229600" cy="4525963"/>
              </a:xfrm>
            </p:spPr>
            <p:txBody>
              <a:bodyPr/>
              <a:lstStyle/>
              <a:p>
                <a:r>
                  <a:rPr lang="en-US" sz="2400" dirty="0">
                    <a:latin typeface="Calibri"/>
                    <a:cs typeface="Calibri"/>
                  </a:rPr>
                  <a:t>Another basic operation: compute the utility of a state s under a fixed (generally non-optimal) policy</a:t>
                </a:r>
              </a:p>
              <a:p>
                <a:endParaRPr lang="en-US" sz="2400" dirty="0">
                  <a:latin typeface="Calibri"/>
                  <a:cs typeface="Calibri"/>
                </a:endParaRPr>
              </a:p>
              <a:p>
                <a:r>
                  <a:rPr lang="en-US" sz="2400" dirty="0">
                    <a:latin typeface="Calibri"/>
                    <a:cs typeface="Calibri"/>
                  </a:rPr>
                  <a:t>Define the utility of a state s, under a fixed policy </a:t>
                </a:r>
                <a:r>
                  <a:rPr lang="en-US" sz="2400" dirty="0">
                    <a:latin typeface="Calibri"/>
                    <a:cs typeface="Calibri"/>
                    <a:sym typeface="Symbol" pitchFamily="18" charset="2"/>
                  </a:rPr>
                  <a:t></a:t>
                </a:r>
                <a:r>
                  <a:rPr lang="en-US" sz="2400" dirty="0">
                    <a:latin typeface="Calibri"/>
                    <a:cs typeface="Calibri"/>
                  </a:rPr>
                  <a:t>:</a:t>
                </a:r>
              </a:p>
              <a:p>
                <a:pPr lvl="1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= expected total discounted rewards starting in s and following </a:t>
                </a:r>
                <a:r>
                  <a:rPr lang="en-US" sz="2000" dirty="0">
                    <a:latin typeface="Calibri"/>
                    <a:cs typeface="Calibri"/>
                    <a:sym typeface="Symbol" pitchFamily="18" charset="2"/>
                  </a:rPr>
                  <a:t></a:t>
                </a:r>
                <a:endParaRPr lang="en-US" sz="2000" dirty="0">
                  <a:latin typeface="Calibri"/>
                  <a:cs typeface="Calibri"/>
                </a:endParaRPr>
              </a:p>
              <a:p>
                <a:endParaRPr lang="en-US" sz="2400" dirty="0">
                  <a:latin typeface="Calibri"/>
                  <a:cs typeface="Calibri"/>
                </a:endParaRPr>
              </a:p>
              <a:p>
                <a:r>
                  <a:rPr lang="en-US" sz="2400" dirty="0">
                    <a:latin typeface="Calibri"/>
                    <a:cs typeface="Calibri"/>
                  </a:rPr>
                  <a:t>Challenge: Write the Bellman Equation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727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525963"/>
              </a:xfrm>
              <a:blipFill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68238" y="1600200"/>
            <a:ext cx="2590362" cy="2754586"/>
            <a:chOff x="2400" y="1401"/>
            <a:chExt cx="1183" cy="1258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52600" y="4382899"/>
                <a:ext cx="7235716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382899"/>
                <a:ext cx="7235716" cy="1076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7696" y="5428894"/>
                <a:ext cx="9426904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96" y="5428894"/>
                <a:ext cx="9426904" cy="10767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14400" y="4648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8848" y="5174592"/>
            <a:ext cx="218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Playing optimally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346148" y="6248449"/>
                <a:ext cx="2186503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Playing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148" y="6248449"/>
                <a:ext cx="2186503" cy="453137"/>
              </a:xfrm>
              <a:prstGeom prst="rect">
                <a:avLst/>
              </a:prstGeom>
              <a:blipFill>
                <a:blip r:embed="rId6"/>
                <a:stretch>
                  <a:fillRect l="-222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 flipV="1">
            <a:off x="8686800" y="5174592"/>
            <a:ext cx="45807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9067800" y="6144564"/>
            <a:ext cx="18673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2"/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Invent the Bellman Equation (Round 2)</a:t>
            </a:r>
          </a:p>
        </p:txBody>
      </p:sp>
    </p:spTree>
    <p:extLst>
      <p:ext uri="{BB962C8B-B14F-4D97-AF65-F5344CB8AC3E}">
        <p14:creationId xmlns:p14="http://schemas.microsoft.com/office/powerpoint/2010/main" val="52846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7388" y="762000"/>
            <a:ext cx="8634412" cy="5756274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0668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19800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Josh Hug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2880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275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7262750" y="1828800"/>
            <a:ext cx="3068664" cy="40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858254" y="1852550"/>
            <a:ext cx="3006671" cy="39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Policy Evaluation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How do we calculate the V’s for a fixed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Idea 1: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Efficiency: O(S</a:t>
            </a:r>
            <a:r>
              <a:rPr lang="en-US" sz="2400" baseline="30000" dirty="0"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Idea 2: Without the maxes, the Bellman equations are just a linear system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Solve with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(or your favorite linear system solver)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618920" y="1371600"/>
            <a:ext cx="3115879" cy="2754586"/>
            <a:chOff x="2160" y="1401"/>
            <a:chExt cx="1423" cy="1258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160" y="2107"/>
              <a:ext cx="1297" cy="386"/>
              <a:chOff x="1176" y="2400"/>
              <a:chExt cx="194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176" y="2400"/>
                <a:ext cx="1136" cy="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 dirty="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63" y="2294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4165" y="3171726"/>
            <a:ext cx="9426904" cy="1693083"/>
            <a:chOff x="254165" y="3171726"/>
            <a:chExt cx="9426904" cy="1693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54165" y="3788104"/>
                  <a:ext cx="9426904" cy="107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𝑠</m:t>
                                </m:r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, </m:t>
                                </m:r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𝑠</m:t>
                                    </m:r>
                                    <m:r>
                                      <a:rPr lang="en-US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, </m:t>
                                    </m:r>
                                    <m:r>
                                      <a:rPr lang="en-US" sz="2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sz="2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+</m:t>
                                </m:r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𝛾</m:t>
                                </m:r>
                                <m:sSubSup>
                                  <m:sSubSupPr>
                                    <m:ctrlPr>
                                      <a:rPr lang="en-US" sz="2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𝜋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600" b="0" dirty="0">
                    <a:solidFill>
                      <a:srgbClr val="00800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165" y="3788104"/>
                  <a:ext cx="9426904" cy="107670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295400" y="3171726"/>
                  <a:ext cx="198120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=0</m:t>
                        </m:r>
                      </m:oMath>
                    </m:oMathPara>
                  </a14:m>
                  <a:endParaRPr lang="en-US" sz="2600" b="0" dirty="0">
                    <a:solidFill>
                      <a:srgbClr val="00800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400" y="3171726"/>
                  <a:ext cx="1981200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295400" y="1210092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/>
                    <a:cs typeface="Calibri"/>
                  </a:rPr>
                  <a:t>Evaluate the policy</a:t>
                </a:r>
                <a:r>
                  <a:rPr lang="en-US" i="1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𝑆𝑙𝑜𝑤</m:t>
                    </m:r>
                  </m:oMath>
                </a14:m>
                <a:endParaRPr lang="en-US" i="1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210092"/>
                <a:ext cx="3429000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295400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495800" y="3581400"/>
                <a:ext cx="8153400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  <m:sup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5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5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5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5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sz="25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5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5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5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581400"/>
                <a:ext cx="8153400" cy="10767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Policy Evaluation Exercise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47800" y="5997914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Assume discount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=0.2</m:t>
                    </m:r>
                  </m:oMath>
                </a14:m>
                <a:r>
                  <a:rPr lang="en-US" i="1" dirty="0">
                    <a:latin typeface="Calibri"/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997914"/>
                <a:ext cx="342900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58590" y="6195714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/>
                    <a:cs typeface="Calibri"/>
                  </a:rPr>
                  <a:t>Bonus question, 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i="1" dirty="0">
                    <a:latin typeface="Calibri"/>
                    <a:cs typeface="Calibri"/>
                  </a:rPr>
                  <a:t>? 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590" y="6195714"/>
                <a:ext cx="3429000" cy="369332"/>
              </a:xfrm>
              <a:prstGeom prst="rect">
                <a:avLst/>
              </a:prstGeom>
              <a:blipFill>
                <a:blip r:embed="rId1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70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295400" y="1210092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/>
                    <a:cs typeface="Calibri"/>
                  </a:rPr>
                  <a:t>Evaluate the policy</a:t>
                </a:r>
                <a:r>
                  <a:rPr lang="en-US" i="1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𝑆𝑙𝑜𝑤</m:t>
                    </m:r>
                  </m:oMath>
                </a14:m>
                <a:endParaRPr lang="en-US" i="1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210092"/>
                <a:ext cx="3429000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295400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495800" y="3581400"/>
                <a:ext cx="8153400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  <m:sup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5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5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5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5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5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sz="25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5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5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5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581400"/>
                <a:ext cx="8153400" cy="10767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Policy Evaluation Exercise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47800" y="5997914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Assume discount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=0.2</m:t>
                    </m:r>
                  </m:oMath>
                </a14:m>
                <a:r>
                  <a:rPr lang="en-US" i="1" dirty="0">
                    <a:latin typeface="Calibri"/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997914"/>
                <a:ext cx="342900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1 (S)        1 (S)         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1.2 (S)    1.2 (S) 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562600" y="5997914"/>
                <a:ext cx="4648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/>
                    <a:cs typeface="Calibri"/>
                  </a:rPr>
                  <a:t>Bonus: Under the given policy,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𝑐𝑜𝑜𝑙</m:t>
                        </m:r>
                      </m:e>
                    </m:d>
                  </m:oMath>
                </a14:m>
                <a:r>
                  <a:rPr lang="en-US" dirty="0">
                    <a:latin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𝑤𝑎𝑟𝑚</m:t>
                        </m:r>
                      </m:e>
                    </m:d>
                  </m:oMath>
                </a14:m>
                <a:r>
                  <a:rPr lang="en-US" dirty="0">
                    <a:latin typeface="Calibri"/>
                    <a:cs typeface="Calibri"/>
                  </a:rPr>
                  <a:t> converge to 1.25.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997914"/>
                <a:ext cx="4648200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941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 vs. 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/>
              <p:cNvSpPr txBox="1">
                <a:spLocks noChangeArrowheads="1"/>
              </p:cNvSpPr>
              <p:nvPr/>
            </p:nvSpPr>
            <p:spPr bwMode="auto">
              <a:xfrm>
                <a:off x="714748" y="3329334"/>
                <a:ext cx="11379200" cy="7070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Policy evaluation lets us </a:t>
                </a:r>
                <a:r>
                  <a:rPr lang="en-US" sz="2400" kern="0" dirty="0">
                    <a:solidFill>
                      <a:srgbClr val="C00000"/>
                    </a:solidFill>
                    <a:latin typeface="Calibri"/>
                    <a:cs typeface="Calibri"/>
                  </a:rPr>
                  <a:t>compute</a:t>
                </a:r>
                <a:r>
                  <a:rPr lang="en-US" sz="2400" kern="0" dirty="0">
                    <a:latin typeface="Calibri"/>
                    <a:cs typeface="Calibri"/>
                  </a:rPr>
                  <a:t> the expected utility if we play using some policy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.</a:t>
                </a:r>
                <a:endParaRPr lang="en-US" sz="2000" kern="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48" y="3329334"/>
                <a:ext cx="11379200" cy="707096"/>
              </a:xfrm>
              <a:prstGeom prst="rect">
                <a:avLst/>
              </a:prstGeom>
              <a:blipFill>
                <a:blip r:embed="rId3"/>
                <a:stretch>
                  <a:fillRect l="-696" t="-16379" r="-8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24" idx="3"/>
            <a:endCxn id="19" idx="1"/>
          </p:cNvCxnSpPr>
          <p:nvPr/>
        </p:nvCxnSpPr>
        <p:spPr>
          <a:xfrm flipV="1">
            <a:off x="3045735" y="2349067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248000" y="1968116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7" name="Rounded Rectangle 23"/>
          <p:cNvSpPr/>
          <p:nvPr/>
        </p:nvSpPr>
        <p:spPr>
          <a:xfrm>
            <a:off x="8763000" y="2002496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2     1      0</a:t>
            </a:r>
          </a:p>
        </p:txBody>
      </p:sp>
      <p:cxnSp>
        <p:nvCxnSpPr>
          <p:cNvPr id="28" name="Straight Arrow Connector 27"/>
          <p:cNvCxnSpPr>
            <a:stCxn id="19" idx="3"/>
            <a:endCxn id="27" idx="1"/>
          </p:cNvCxnSpPr>
          <p:nvPr/>
        </p:nvCxnSpPr>
        <p:spPr>
          <a:xfrm>
            <a:off x="8218937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</p:cNvCxnSpPr>
          <p:nvPr/>
        </p:nvCxnSpPr>
        <p:spPr>
          <a:xfrm flipV="1">
            <a:off x="11073210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149410" y="1935006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14748" y="1447800"/>
            <a:ext cx="11379200" cy="70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Value iteration lets us </a:t>
            </a:r>
            <a:r>
              <a:rPr lang="en-US" sz="2400" kern="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lang="en-US" sz="2400" kern="0" dirty="0">
                <a:latin typeface="Calibri"/>
                <a:cs typeface="Calibri"/>
              </a:rPr>
              <a:t> the expected utility if we play optimally.</a:t>
            </a:r>
            <a:endParaRPr lang="en-US" sz="2000" kern="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18937" y="3938272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37" y="3938272"/>
                <a:ext cx="4727542" cy="698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6" idx="3"/>
            <a:endCxn id="23" idx="1"/>
          </p:cNvCxnSpPr>
          <p:nvPr/>
        </p:nvCxnSpPr>
        <p:spPr>
          <a:xfrm flipV="1">
            <a:off x="3073277" y="4287278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3"/>
          <p:cNvSpPr/>
          <p:nvPr/>
        </p:nvSpPr>
        <p:spPr>
          <a:xfrm>
            <a:off x="1275542" y="3906327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9" name="Rounded Rectangle 23"/>
          <p:cNvSpPr/>
          <p:nvPr/>
        </p:nvSpPr>
        <p:spPr>
          <a:xfrm>
            <a:off x="8790542" y="3940707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1     1      0</a:t>
            </a:r>
          </a:p>
        </p:txBody>
      </p:sp>
      <p:cxnSp>
        <p:nvCxnSpPr>
          <p:cNvPr id="30" name="Straight Arrow Connector 29"/>
          <p:cNvCxnSpPr>
            <a:stCxn id="23" idx="3"/>
            <a:endCxn id="29" idx="1"/>
          </p:cNvCxnSpPr>
          <p:nvPr/>
        </p:nvCxnSpPr>
        <p:spPr>
          <a:xfrm>
            <a:off x="8246479" y="4287278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3"/>
          </p:cNvCxnSpPr>
          <p:nvPr/>
        </p:nvCxnSpPr>
        <p:spPr>
          <a:xfrm flipV="1">
            <a:off x="11100752" y="4287278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176952" y="3873217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80142" y="4670302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42" y="4670302"/>
                <a:ext cx="7734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681884" y="4660217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884" y="4660217"/>
                <a:ext cx="7737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701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/>
              <p:cNvSpPr txBox="1">
                <a:spLocks noChangeArrowheads="1"/>
              </p:cNvSpPr>
              <p:nvPr/>
            </p:nvSpPr>
            <p:spPr bwMode="auto">
              <a:xfrm>
                <a:off x="714748" y="3329334"/>
                <a:ext cx="11379200" cy="7070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Policy evaluation lets us </a:t>
                </a:r>
                <a:r>
                  <a:rPr lang="en-US" sz="2400" kern="0" dirty="0">
                    <a:solidFill>
                      <a:srgbClr val="C00000"/>
                    </a:solidFill>
                    <a:latin typeface="Calibri"/>
                    <a:cs typeface="Calibri"/>
                  </a:rPr>
                  <a:t>compute</a:t>
                </a:r>
                <a:r>
                  <a:rPr lang="en-US" sz="2400" kern="0" dirty="0">
                    <a:latin typeface="Calibri"/>
                    <a:cs typeface="Calibri"/>
                  </a:rPr>
                  <a:t> the expected utility if we play using some policy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.</a:t>
                </a:r>
                <a:endParaRPr lang="en-US" sz="2000" kern="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48" y="3329334"/>
                <a:ext cx="11379200" cy="707096"/>
              </a:xfrm>
              <a:prstGeom prst="rect">
                <a:avLst/>
              </a:prstGeom>
              <a:blipFill>
                <a:blip r:embed="rId3"/>
                <a:stretch>
                  <a:fillRect l="-696" t="-16379" r="-8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24" idx="3"/>
            <a:endCxn id="19" idx="1"/>
          </p:cNvCxnSpPr>
          <p:nvPr/>
        </p:nvCxnSpPr>
        <p:spPr>
          <a:xfrm flipV="1">
            <a:off x="3045735" y="2349067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248000" y="1968116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7" name="Rounded Rectangle 23"/>
          <p:cNvSpPr/>
          <p:nvPr/>
        </p:nvSpPr>
        <p:spPr>
          <a:xfrm>
            <a:off x="8763000" y="2002496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2     1      0</a:t>
            </a:r>
          </a:p>
        </p:txBody>
      </p:sp>
      <p:cxnSp>
        <p:nvCxnSpPr>
          <p:cNvPr id="28" name="Straight Arrow Connector 27"/>
          <p:cNvCxnSpPr>
            <a:stCxn id="19" idx="3"/>
            <a:endCxn id="27" idx="1"/>
          </p:cNvCxnSpPr>
          <p:nvPr/>
        </p:nvCxnSpPr>
        <p:spPr>
          <a:xfrm>
            <a:off x="8218937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</p:cNvCxnSpPr>
          <p:nvPr/>
        </p:nvCxnSpPr>
        <p:spPr>
          <a:xfrm flipV="1">
            <a:off x="11073210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149410" y="1935006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14748" y="1447800"/>
            <a:ext cx="11379200" cy="70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Value iteration lets us </a:t>
            </a:r>
            <a:r>
              <a:rPr lang="en-US" sz="2400" kern="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lang="en-US" sz="2400" kern="0" dirty="0">
                <a:latin typeface="Calibri"/>
                <a:cs typeface="Calibri"/>
              </a:rPr>
              <a:t> the expected utility if we play optimally.</a:t>
            </a:r>
            <a:endParaRPr lang="en-US" sz="2000" kern="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18937" y="3938272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37" y="3938272"/>
                <a:ext cx="4727542" cy="698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6" idx="3"/>
            <a:endCxn id="23" idx="1"/>
          </p:cNvCxnSpPr>
          <p:nvPr/>
        </p:nvCxnSpPr>
        <p:spPr>
          <a:xfrm flipV="1">
            <a:off x="3073277" y="4287278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3"/>
          <p:cNvSpPr/>
          <p:nvPr/>
        </p:nvSpPr>
        <p:spPr>
          <a:xfrm>
            <a:off x="1275542" y="3906327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9" name="Rounded Rectangle 23"/>
          <p:cNvSpPr/>
          <p:nvPr/>
        </p:nvSpPr>
        <p:spPr>
          <a:xfrm>
            <a:off x="8790542" y="3940707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1     1      0</a:t>
            </a:r>
          </a:p>
        </p:txBody>
      </p:sp>
      <p:cxnSp>
        <p:nvCxnSpPr>
          <p:cNvPr id="30" name="Straight Arrow Connector 29"/>
          <p:cNvCxnSpPr>
            <a:stCxn id="23" idx="3"/>
            <a:endCxn id="29" idx="1"/>
          </p:cNvCxnSpPr>
          <p:nvPr/>
        </p:nvCxnSpPr>
        <p:spPr>
          <a:xfrm>
            <a:off x="8246479" y="4287278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3"/>
          </p:cNvCxnSpPr>
          <p:nvPr/>
        </p:nvCxnSpPr>
        <p:spPr>
          <a:xfrm flipV="1">
            <a:off x="11100752" y="4287278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176952" y="3873217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80142" y="4670302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42" y="4670302"/>
                <a:ext cx="7734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681884" y="4660217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884" y="4660217"/>
                <a:ext cx="7737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/>
              <a:t>Value Iteration vs. Policy Evaluation</a:t>
            </a:r>
            <a:endParaRPr lang="en-US" kern="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14748" y="5029200"/>
            <a:ext cx="11379200" cy="156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Let </a:t>
            </a:r>
            <a:r>
              <a:rPr lang="en-US" sz="2400" b="1" kern="0" dirty="0">
                <a:latin typeface="Calibri"/>
                <a:cs typeface="Calibri"/>
              </a:rPr>
              <a:t>X(s)</a:t>
            </a:r>
            <a:r>
              <a:rPr lang="en-US" sz="2400" kern="0" dirty="0">
                <a:latin typeface="Calibri"/>
                <a:cs typeface="Calibri"/>
              </a:rPr>
              <a:t> be the vector resulting from running policy evaluation on the </a:t>
            </a:r>
            <a:r>
              <a:rPr lang="en-US" sz="2400" b="1" kern="0" dirty="0">
                <a:latin typeface="Calibri"/>
                <a:cs typeface="Calibri"/>
              </a:rPr>
              <a:t>optimal policy</a:t>
            </a:r>
            <a:r>
              <a:rPr lang="en-US" sz="2400" kern="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Let </a:t>
            </a:r>
            <a:r>
              <a:rPr lang="en-US" sz="2400" b="1" kern="0" dirty="0">
                <a:latin typeface="Calibri"/>
                <a:cs typeface="Calibri"/>
              </a:rPr>
              <a:t>Y(s)</a:t>
            </a:r>
            <a:r>
              <a:rPr lang="en-US" sz="2400" kern="0" dirty="0">
                <a:latin typeface="Calibri"/>
                <a:cs typeface="Calibri"/>
              </a:rPr>
              <a:t> be the vector resulting from running policy evaluation on </a:t>
            </a:r>
            <a:r>
              <a:rPr lang="en-US" sz="2400" b="1" kern="0" dirty="0">
                <a:latin typeface="Calibri"/>
                <a:cs typeface="Calibri"/>
              </a:rPr>
              <a:t>a policy </a:t>
            </a:r>
            <a:r>
              <a:rPr lang="en-US" sz="2400" kern="0" dirty="0">
                <a:latin typeface="Calibri"/>
                <a:cs typeface="Calibri"/>
              </a:rPr>
              <a:t>which always selects the “leftmost” action, i.e. first action on the list of possible actions.</a:t>
            </a:r>
          </a:p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Let </a:t>
            </a:r>
            <a:r>
              <a:rPr lang="en-US" sz="2400" b="1" kern="0" dirty="0">
                <a:latin typeface="Calibri"/>
                <a:cs typeface="Calibri"/>
              </a:rPr>
              <a:t>Z(s) </a:t>
            </a:r>
            <a:r>
              <a:rPr lang="en-US" sz="2400" kern="0" dirty="0">
                <a:latin typeface="Calibri"/>
                <a:cs typeface="Calibri"/>
              </a:rPr>
              <a:t>be the vector resulting from running </a:t>
            </a:r>
            <a:r>
              <a:rPr lang="en-US" sz="2400" b="1" kern="0" dirty="0">
                <a:latin typeface="Calibri"/>
                <a:cs typeface="Calibri"/>
              </a:rPr>
              <a:t>value iteration</a:t>
            </a:r>
            <a:r>
              <a:rPr lang="en-US" sz="2400" kern="0" dirty="0">
                <a:latin typeface="Calibri"/>
                <a:cs typeface="Calibri"/>
              </a:rPr>
              <a:t>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kern="0" dirty="0">
                <a:latin typeface="Calibri"/>
                <a:cs typeface="Calibri"/>
              </a:rPr>
              <a:t>Assuming we run them all to convergence, how are the values of X, Y, and Z related?</a:t>
            </a:r>
            <a:endParaRPr lang="en-US" sz="2000" kern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0872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/>
              <p:cNvSpPr txBox="1">
                <a:spLocks noChangeArrowheads="1"/>
              </p:cNvSpPr>
              <p:nvPr/>
            </p:nvSpPr>
            <p:spPr bwMode="auto">
              <a:xfrm>
                <a:off x="714748" y="3329334"/>
                <a:ext cx="11379200" cy="7070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Policy evaluation lets us </a:t>
                </a:r>
                <a:r>
                  <a:rPr lang="en-US" sz="2400" kern="0" dirty="0">
                    <a:solidFill>
                      <a:srgbClr val="C00000"/>
                    </a:solidFill>
                    <a:latin typeface="Calibri"/>
                    <a:cs typeface="Calibri"/>
                  </a:rPr>
                  <a:t>compute</a:t>
                </a:r>
                <a:r>
                  <a:rPr lang="en-US" sz="2400" kern="0" dirty="0">
                    <a:latin typeface="Calibri"/>
                    <a:cs typeface="Calibri"/>
                  </a:rPr>
                  <a:t> the expected utility if we play using some policy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.</a:t>
                </a:r>
                <a:endParaRPr lang="en-US" sz="2000" kern="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48" y="3329334"/>
                <a:ext cx="11379200" cy="707096"/>
              </a:xfrm>
              <a:prstGeom prst="rect">
                <a:avLst/>
              </a:prstGeom>
              <a:blipFill>
                <a:blip r:embed="rId3"/>
                <a:stretch>
                  <a:fillRect l="-696" t="-16379" r="-8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24" idx="3"/>
            <a:endCxn id="19" idx="1"/>
          </p:cNvCxnSpPr>
          <p:nvPr/>
        </p:nvCxnSpPr>
        <p:spPr>
          <a:xfrm flipV="1">
            <a:off x="3045735" y="2349067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248000" y="1968116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7" name="Rounded Rectangle 23"/>
          <p:cNvSpPr/>
          <p:nvPr/>
        </p:nvSpPr>
        <p:spPr>
          <a:xfrm>
            <a:off x="8763000" y="2002496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2     1      0</a:t>
            </a:r>
          </a:p>
        </p:txBody>
      </p:sp>
      <p:cxnSp>
        <p:nvCxnSpPr>
          <p:cNvPr id="28" name="Straight Arrow Connector 27"/>
          <p:cNvCxnSpPr>
            <a:stCxn id="19" idx="3"/>
            <a:endCxn id="27" idx="1"/>
          </p:cNvCxnSpPr>
          <p:nvPr/>
        </p:nvCxnSpPr>
        <p:spPr>
          <a:xfrm>
            <a:off x="8218937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</p:cNvCxnSpPr>
          <p:nvPr/>
        </p:nvCxnSpPr>
        <p:spPr>
          <a:xfrm flipV="1">
            <a:off x="11073210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149410" y="1935006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14748" y="1447800"/>
            <a:ext cx="11379200" cy="70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Value iteration lets us </a:t>
            </a:r>
            <a:r>
              <a:rPr lang="en-US" sz="2400" kern="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lang="en-US" sz="2400" kern="0" dirty="0">
                <a:latin typeface="Calibri"/>
                <a:cs typeface="Calibri"/>
              </a:rPr>
              <a:t> the expected utility if we play optimally.</a:t>
            </a:r>
            <a:endParaRPr lang="en-US" sz="2000" kern="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18937" y="3938272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37" y="3938272"/>
                <a:ext cx="4727542" cy="698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6" idx="3"/>
            <a:endCxn id="23" idx="1"/>
          </p:cNvCxnSpPr>
          <p:nvPr/>
        </p:nvCxnSpPr>
        <p:spPr>
          <a:xfrm flipV="1">
            <a:off x="3073277" y="4287278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3"/>
          <p:cNvSpPr/>
          <p:nvPr/>
        </p:nvSpPr>
        <p:spPr>
          <a:xfrm>
            <a:off x="1275542" y="3906327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9" name="Rounded Rectangle 23"/>
          <p:cNvSpPr/>
          <p:nvPr/>
        </p:nvSpPr>
        <p:spPr>
          <a:xfrm>
            <a:off x="8790542" y="3940707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1     1      0</a:t>
            </a:r>
          </a:p>
        </p:txBody>
      </p:sp>
      <p:cxnSp>
        <p:nvCxnSpPr>
          <p:cNvPr id="30" name="Straight Arrow Connector 29"/>
          <p:cNvCxnSpPr>
            <a:stCxn id="23" idx="3"/>
            <a:endCxn id="29" idx="1"/>
          </p:cNvCxnSpPr>
          <p:nvPr/>
        </p:nvCxnSpPr>
        <p:spPr>
          <a:xfrm>
            <a:off x="8246479" y="4287278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3"/>
          </p:cNvCxnSpPr>
          <p:nvPr/>
        </p:nvCxnSpPr>
        <p:spPr>
          <a:xfrm flipV="1">
            <a:off x="11100752" y="4287278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176952" y="3873217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80142" y="4670302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42" y="4670302"/>
                <a:ext cx="7734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681884" y="4660217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884" y="4660217"/>
                <a:ext cx="7737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Value Iteration vs. Policy Evaluation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14748" y="5029200"/>
            <a:ext cx="11379200" cy="156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Let </a:t>
            </a:r>
            <a:r>
              <a:rPr lang="en-US" sz="2400" b="1" kern="0" dirty="0">
                <a:latin typeface="Calibri"/>
                <a:cs typeface="Calibri"/>
              </a:rPr>
              <a:t>X(s)</a:t>
            </a:r>
            <a:r>
              <a:rPr lang="en-US" sz="2400" kern="0" dirty="0">
                <a:latin typeface="Calibri"/>
                <a:cs typeface="Calibri"/>
              </a:rPr>
              <a:t> be the vector resulting from running </a:t>
            </a:r>
            <a:r>
              <a:rPr lang="en-US" sz="2400" b="1" kern="0" dirty="0">
                <a:latin typeface="Calibri"/>
                <a:cs typeface="Calibri"/>
              </a:rPr>
              <a:t>policy evaluation</a:t>
            </a:r>
            <a:r>
              <a:rPr lang="en-US" sz="2400" kern="0" dirty="0">
                <a:latin typeface="Calibri"/>
                <a:cs typeface="Calibri"/>
              </a:rPr>
              <a:t> on the </a:t>
            </a:r>
            <a:r>
              <a:rPr lang="en-US" sz="2400" b="1" kern="0" dirty="0">
                <a:latin typeface="Calibri"/>
                <a:cs typeface="Calibri"/>
              </a:rPr>
              <a:t>optimal policy</a:t>
            </a:r>
            <a:r>
              <a:rPr lang="en-US" sz="2400" kern="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Let </a:t>
            </a:r>
            <a:r>
              <a:rPr lang="en-US" sz="2400" b="1" kern="0" dirty="0">
                <a:latin typeface="Calibri"/>
                <a:cs typeface="Calibri"/>
              </a:rPr>
              <a:t>Y(s)</a:t>
            </a:r>
            <a:r>
              <a:rPr lang="en-US" sz="2400" kern="0" dirty="0">
                <a:latin typeface="Calibri"/>
                <a:cs typeface="Calibri"/>
              </a:rPr>
              <a:t> be the vector resulting from running </a:t>
            </a:r>
            <a:r>
              <a:rPr lang="en-US" sz="2400" b="1" kern="0" dirty="0">
                <a:latin typeface="Calibri"/>
                <a:cs typeface="Calibri"/>
              </a:rPr>
              <a:t>policy evaluation </a:t>
            </a:r>
            <a:r>
              <a:rPr lang="en-US" sz="2400" kern="0" dirty="0">
                <a:latin typeface="Calibri"/>
                <a:cs typeface="Calibri"/>
              </a:rPr>
              <a:t>on </a:t>
            </a:r>
            <a:r>
              <a:rPr lang="en-US" sz="2400" b="1" kern="0" dirty="0">
                <a:latin typeface="Calibri"/>
                <a:cs typeface="Calibri"/>
              </a:rPr>
              <a:t>a policy </a:t>
            </a:r>
            <a:r>
              <a:rPr lang="en-US" sz="2400" kern="0" dirty="0">
                <a:latin typeface="Calibri"/>
                <a:cs typeface="Calibri"/>
              </a:rPr>
              <a:t>which always selects the “leftmost” action, i.e. first action on the list of possible actions.</a:t>
            </a:r>
          </a:p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Let </a:t>
            </a:r>
            <a:r>
              <a:rPr lang="en-US" sz="2400" b="1" kern="0" dirty="0">
                <a:latin typeface="Calibri"/>
                <a:cs typeface="Calibri"/>
              </a:rPr>
              <a:t>Z(s) </a:t>
            </a:r>
            <a:r>
              <a:rPr lang="en-US" sz="2400" kern="0" dirty="0">
                <a:latin typeface="Calibri"/>
                <a:cs typeface="Calibri"/>
              </a:rPr>
              <a:t>be the vector resulting from running </a:t>
            </a:r>
            <a:r>
              <a:rPr lang="en-US" sz="2400" b="1" kern="0" dirty="0">
                <a:latin typeface="Calibri"/>
                <a:cs typeface="Calibri"/>
              </a:rPr>
              <a:t>value iteration</a:t>
            </a:r>
            <a:r>
              <a:rPr lang="en-US" sz="2400" kern="0" dirty="0">
                <a:latin typeface="Calibri"/>
                <a:cs typeface="Calibri"/>
              </a:rPr>
              <a:t>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kern="0" dirty="0">
                <a:latin typeface="Calibri"/>
                <a:cs typeface="Calibri"/>
              </a:rPr>
              <a:t>Answer</a:t>
            </a:r>
            <a:r>
              <a:rPr lang="en-US" sz="2400" kern="0" dirty="0">
                <a:latin typeface="Calibri"/>
                <a:cs typeface="Calibri"/>
              </a:rPr>
              <a:t>: X and Z are equal. All values in Y are less than or equal to X.</a:t>
            </a:r>
          </a:p>
        </p:txBody>
      </p:sp>
    </p:spTree>
    <p:extLst>
      <p:ext uri="{BB962C8B-B14F-4D97-AF65-F5344CB8AC3E}">
        <p14:creationId xmlns:p14="http://schemas.microsoft.com/office/powerpoint/2010/main" val="257520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Extraction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998" y="1295950"/>
            <a:ext cx="6660802" cy="52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Q-Values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q-values:</a:t>
            </a:r>
          </a:p>
          <a:p>
            <a:endParaRPr lang="en-US" sz="2800" dirty="0"/>
          </a:p>
          <a:p>
            <a:r>
              <a:rPr lang="en-US" sz="2800" dirty="0"/>
              <a:t>What is the optimal policy?</a:t>
            </a:r>
          </a:p>
          <a:p>
            <a:pPr lvl="1"/>
            <a:r>
              <a:rPr lang="en-US" sz="2400" dirty="0"/>
              <a:t>Completely trivial to decide!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Important lesson: actions are easier to select from q-values than values!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7391401" y="1292469"/>
            <a:ext cx="4557346" cy="345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19200" y="3581400"/>
                <a:ext cx="4134267" cy="68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</m:t>
                              </m:r>
                              <m:r>
                                <a:rPr lang="en-US" sz="26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chemeClr val="accent2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581400"/>
                <a:ext cx="4134267" cy="685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values 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en-US" sz="2800" dirty="0"/>
              <a:t>What is the optimal policy, i.e. how should we act?</a:t>
            </a:r>
          </a:p>
          <a:p>
            <a:pPr lvl="1"/>
            <a:r>
              <a:rPr lang="en-US" sz="2400" dirty="0"/>
              <a:t>It’s not obvious!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676814"/>
            <a:ext cx="3648075" cy="28194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62600" y="3676814"/>
            <a:ext cx="5715000" cy="2819400"/>
            <a:chOff x="5562600" y="3676814"/>
            <a:chExt cx="5715000" cy="281940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5" t="22147" r="62711" b="41695"/>
            <a:stretch/>
          </p:blipFill>
          <p:spPr bwMode="auto">
            <a:xfrm>
              <a:off x="7630001" y="3676814"/>
              <a:ext cx="3647599" cy="281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5562600" y="5086514"/>
              <a:ext cx="1447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5969000" y="4717182"/>
              <a:ext cx="66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chance: agent goes the way it wants to go (e.g. the action North takes the agent North)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chance: agent steps left (e.g. North, but goes West)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chance: agent steps right (e.g. North, but goes East)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0% chance to go backwards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395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11633200" cy="5308599"/>
          </a:xfrm>
        </p:spPr>
        <p:txBody>
          <a:bodyPr/>
          <a:lstStyle/>
          <a:p>
            <a:r>
              <a:rPr lang="en-US" sz="2800" dirty="0"/>
              <a:t>Let’s imagine we have the optimal values 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en-US" sz="2800" dirty="0"/>
              <a:t>What is the optimal policy?</a:t>
            </a:r>
          </a:p>
          <a:p>
            <a:pPr lvl="1"/>
            <a:r>
              <a:rPr lang="en-US" sz="2400" dirty="0"/>
              <a:t>It’s not obvious!</a:t>
            </a:r>
          </a:p>
          <a:p>
            <a:pPr lvl="1"/>
            <a:endParaRPr lang="en-US" sz="2000" dirty="0"/>
          </a:p>
          <a:p>
            <a:r>
              <a:rPr lang="en-US" sz="2800" dirty="0"/>
              <a:t>We need to do a mini-</a:t>
            </a:r>
            <a:r>
              <a:rPr lang="en-US" sz="2800" dirty="0" err="1"/>
              <a:t>expectimax</a:t>
            </a:r>
            <a:r>
              <a:rPr lang="en-US" sz="2800" dirty="0"/>
              <a:t> (one step)</a:t>
            </a:r>
          </a:p>
          <a:p>
            <a:pPr lvl="1"/>
            <a:r>
              <a:rPr lang="en-US" sz="2400" dirty="0"/>
              <a:t>In other words, compute q-values, pick action that goes with maximum for each state.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176" lvl="1" indent="0">
              <a:buNone/>
            </a:pPr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policy extraction</a:t>
            </a:r>
            <a:r>
              <a:rPr lang="en-US" sz="2800" dirty="0"/>
              <a:t>, since it gets the policy implied by the values</a:t>
            </a:r>
          </a:p>
          <a:p>
            <a:pPr lvl="1"/>
            <a:r>
              <a:rPr lang="en-US" sz="2400" dirty="0"/>
              <a:t>Important observation: actions are easier to select from q-values than values!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47800" y="4495800"/>
                <a:ext cx="8549245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</m:t>
                              </m:r>
                              <m: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495800"/>
                <a:ext cx="8549245" cy="10767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5" y="1219200"/>
            <a:ext cx="36480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1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/>
              <p:cNvSpPr txBox="1">
                <a:spLocks noChangeArrowheads="1"/>
              </p:cNvSpPr>
              <p:nvPr/>
            </p:nvSpPr>
            <p:spPr bwMode="auto">
              <a:xfrm>
                <a:off x="714748" y="3329334"/>
                <a:ext cx="11379200" cy="7070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Policy evaluation lets us </a:t>
                </a:r>
                <a:r>
                  <a:rPr lang="en-US" sz="2400" kern="0" dirty="0">
                    <a:solidFill>
                      <a:srgbClr val="C00000"/>
                    </a:solidFill>
                    <a:latin typeface="Calibri"/>
                    <a:cs typeface="Calibri"/>
                  </a:rPr>
                  <a:t>compute</a:t>
                </a:r>
                <a:r>
                  <a:rPr lang="en-US" sz="2400" kern="0" dirty="0">
                    <a:latin typeface="Calibri"/>
                    <a:cs typeface="Calibri"/>
                  </a:rPr>
                  <a:t> the expected utility if we play using some policy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.</a:t>
                </a:r>
                <a:endParaRPr lang="en-US" sz="2000" kern="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48" y="3329334"/>
                <a:ext cx="11379200" cy="707096"/>
              </a:xfrm>
              <a:prstGeom prst="rect">
                <a:avLst/>
              </a:prstGeom>
              <a:blipFill>
                <a:blip r:embed="rId3"/>
                <a:stretch>
                  <a:fillRect l="-696" t="-16379" r="-8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24" idx="3"/>
            <a:endCxn id="19" idx="1"/>
          </p:cNvCxnSpPr>
          <p:nvPr/>
        </p:nvCxnSpPr>
        <p:spPr>
          <a:xfrm flipV="1">
            <a:off x="3045735" y="2349067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248000" y="1968116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7" name="Rounded Rectangle 23"/>
          <p:cNvSpPr/>
          <p:nvPr/>
        </p:nvSpPr>
        <p:spPr>
          <a:xfrm>
            <a:off x="8763000" y="2002496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2     1      0</a:t>
            </a:r>
          </a:p>
        </p:txBody>
      </p:sp>
      <p:cxnSp>
        <p:nvCxnSpPr>
          <p:cNvPr id="28" name="Straight Arrow Connector 27"/>
          <p:cNvCxnSpPr>
            <a:stCxn id="19" idx="3"/>
            <a:endCxn id="27" idx="1"/>
          </p:cNvCxnSpPr>
          <p:nvPr/>
        </p:nvCxnSpPr>
        <p:spPr>
          <a:xfrm>
            <a:off x="8218937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</p:cNvCxnSpPr>
          <p:nvPr/>
        </p:nvCxnSpPr>
        <p:spPr>
          <a:xfrm flipV="1">
            <a:off x="11073210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149410" y="1935006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14748" y="1447800"/>
            <a:ext cx="11379200" cy="70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kern="0" dirty="0">
                <a:latin typeface="Calibri"/>
                <a:cs typeface="Calibri"/>
              </a:rPr>
              <a:t>Value iteration lets us </a:t>
            </a:r>
            <a:r>
              <a:rPr lang="en-US" sz="2400" kern="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lang="en-US" sz="2400" kern="0" dirty="0">
                <a:latin typeface="Calibri"/>
                <a:cs typeface="Calibri"/>
              </a:rPr>
              <a:t> the expected utility if we play optimally.</a:t>
            </a:r>
            <a:endParaRPr lang="en-US" sz="2000" kern="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18937" y="3839119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37" y="3839119"/>
                <a:ext cx="4727542" cy="698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6" idx="3"/>
            <a:endCxn id="23" idx="1"/>
          </p:cNvCxnSpPr>
          <p:nvPr/>
        </p:nvCxnSpPr>
        <p:spPr>
          <a:xfrm flipV="1">
            <a:off x="3073277" y="4188125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3"/>
          <p:cNvSpPr/>
          <p:nvPr/>
        </p:nvSpPr>
        <p:spPr>
          <a:xfrm>
            <a:off x="1275542" y="3807174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9" name="Rounded Rectangle 23"/>
          <p:cNvSpPr/>
          <p:nvPr/>
        </p:nvSpPr>
        <p:spPr>
          <a:xfrm>
            <a:off x="8790542" y="3841554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1     1      0</a:t>
            </a:r>
          </a:p>
        </p:txBody>
      </p:sp>
      <p:cxnSp>
        <p:nvCxnSpPr>
          <p:cNvPr id="30" name="Straight Arrow Connector 29"/>
          <p:cNvCxnSpPr>
            <a:stCxn id="23" idx="3"/>
            <a:endCxn id="29" idx="1"/>
          </p:cNvCxnSpPr>
          <p:nvPr/>
        </p:nvCxnSpPr>
        <p:spPr>
          <a:xfrm>
            <a:off x="8246479" y="4188125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3"/>
          </p:cNvCxnSpPr>
          <p:nvPr/>
        </p:nvCxnSpPr>
        <p:spPr>
          <a:xfrm flipV="1">
            <a:off x="11100752" y="4188125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176952" y="3774064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80142" y="4571149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42" y="4571149"/>
                <a:ext cx="773481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681884" y="4561064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884" y="4561064"/>
                <a:ext cx="7737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Value Iteration, Policy Evaluation, Policy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3"/>
              <p:cNvSpPr txBox="1">
                <a:spLocks noChangeArrowheads="1"/>
              </p:cNvSpPr>
              <p:nvPr/>
            </p:nvSpPr>
            <p:spPr bwMode="auto">
              <a:xfrm>
                <a:off x="714748" y="5029201"/>
                <a:ext cx="11379200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Policy extraction lets us </a:t>
                </a:r>
                <a:r>
                  <a:rPr lang="en-US" sz="2400" kern="0" dirty="0">
                    <a:solidFill>
                      <a:srgbClr val="C00000"/>
                    </a:solidFill>
                    <a:latin typeface="Calibri"/>
                    <a:cs typeface="Calibri"/>
                  </a:rPr>
                  <a:t>compute </a:t>
                </a:r>
                <a:r>
                  <a:rPr lang="en-US" sz="2400" kern="0" dirty="0">
                    <a:latin typeface="Calibri"/>
                    <a:cs typeface="Calibri"/>
                  </a:rPr>
                  <a:t>the optimal policy from an optimal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.  </a:t>
                </a:r>
              </a:p>
            </p:txBody>
          </p:sp>
        </mc:Choice>
        <mc:Fallback xmlns="">
          <p:sp>
            <p:nvSpPr>
              <p:cNvPr id="4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48" y="5029201"/>
                <a:ext cx="11379200" cy="533400"/>
              </a:xfrm>
              <a:prstGeom prst="rect">
                <a:avLst/>
              </a:prstGeom>
              <a:blipFill>
                <a:blip r:embed="rId10"/>
                <a:stretch>
                  <a:fillRect l="-696" t="-215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23"/>
          <p:cNvSpPr/>
          <p:nvPr/>
        </p:nvSpPr>
        <p:spPr>
          <a:xfrm>
            <a:off x="457200" y="5638800"/>
            <a:ext cx="2811365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2.375    1.375     0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905707" y="5638800"/>
                <a:ext cx="5085893" cy="698012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07" y="5638800"/>
                <a:ext cx="5085893" cy="6980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37" idx="3"/>
            <a:endCxn id="41" idx="1"/>
          </p:cNvCxnSpPr>
          <p:nvPr/>
        </p:nvCxnSpPr>
        <p:spPr>
          <a:xfrm>
            <a:off x="3268565" y="5986062"/>
            <a:ext cx="637142" cy="1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760126" y="6349253"/>
                <a:ext cx="8007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126" y="6349253"/>
                <a:ext cx="80079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23"/>
              <p:cNvSpPr/>
              <p:nvPr/>
            </p:nvSpPr>
            <p:spPr>
              <a:xfrm>
                <a:off x="9441914" y="5643712"/>
                <a:ext cx="2467320" cy="6945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</a:rPr>
                  <a:t>Fast    Slow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6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914" y="5643712"/>
                <a:ext cx="2467320" cy="694524"/>
              </a:xfrm>
              <a:prstGeom prst="roundRect">
                <a:avLst/>
              </a:prstGeom>
              <a:blipFill>
                <a:blip r:embed="rId13"/>
                <a:stretch>
                  <a:fillRect b="-101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41" idx="3"/>
            <a:endCxn id="46" idx="1"/>
          </p:cNvCxnSpPr>
          <p:nvPr/>
        </p:nvCxnSpPr>
        <p:spPr>
          <a:xfrm>
            <a:off x="8991600" y="5987806"/>
            <a:ext cx="450314" cy="31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0287000" y="6324600"/>
                <a:ext cx="792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6324600"/>
                <a:ext cx="7929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396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Value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Value iteration repeats the Bellman updates: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1: It’s slow – O(S</a:t>
            </a:r>
            <a:r>
              <a:rPr lang="en-US" sz="2800" baseline="300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A) per iteration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2: The best action at each state rarely changes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3: The policy often converges long before the values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763000" y="3048000"/>
            <a:ext cx="3048000" cy="2754586"/>
            <a:chOff x="2400" y="1401"/>
            <a:chExt cx="1392" cy="1258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9067800" y="6411913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[Demo: value iteration (L9D2)]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395" y="2000061"/>
                <a:ext cx="4727542" cy="698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28" idx="3"/>
            <a:endCxn id="26" idx="1"/>
          </p:cNvCxnSpPr>
          <p:nvPr/>
        </p:nvCxnSpPr>
        <p:spPr>
          <a:xfrm flipV="1">
            <a:off x="3045735" y="2349067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3"/>
          <p:cNvSpPr/>
          <p:nvPr/>
        </p:nvSpPr>
        <p:spPr>
          <a:xfrm>
            <a:off x="1248000" y="1968116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9" name="Rounded Rectangle 23"/>
          <p:cNvSpPr/>
          <p:nvPr/>
        </p:nvSpPr>
        <p:spPr>
          <a:xfrm>
            <a:off x="8763000" y="2002496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3.5     2.6      0</a:t>
            </a:r>
          </a:p>
        </p:txBody>
      </p:sp>
      <p:cxnSp>
        <p:nvCxnSpPr>
          <p:cNvPr id="30" name="Straight Arrow Connector 29"/>
          <p:cNvCxnSpPr>
            <a:stCxn id="26" idx="3"/>
            <a:endCxn id="29" idx="1"/>
          </p:cNvCxnSpPr>
          <p:nvPr/>
        </p:nvCxnSpPr>
        <p:spPr>
          <a:xfrm>
            <a:off x="8218937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3"/>
          </p:cNvCxnSpPr>
          <p:nvPr/>
        </p:nvCxnSpPr>
        <p:spPr>
          <a:xfrm flipV="1">
            <a:off x="11073210" y="2349067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149410" y="1935006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32091"/>
                <a:ext cx="7734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342" y="2722006"/>
                <a:ext cx="773737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9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4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1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1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9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MDPs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States 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Actions A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Transitions P(</a:t>
            </a:r>
            <a:r>
              <a:rPr lang="en-US" sz="2400" dirty="0" err="1"/>
              <a:t>s’|s,a</a:t>
            </a:r>
            <a:r>
              <a:rPr lang="en-US" sz="2400" dirty="0"/>
              <a:t>) (or T(</a:t>
            </a:r>
            <a:r>
              <a:rPr lang="en-US" sz="2400" dirty="0" err="1"/>
              <a:t>s,a,s</a:t>
            </a:r>
            <a:r>
              <a:rPr lang="en-US" sz="2400" dirty="0"/>
              <a:t>’))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Rewards R(</a:t>
            </a:r>
            <a:r>
              <a:rPr lang="en-US" sz="2400" dirty="0" err="1"/>
              <a:t>s,a,s</a:t>
            </a:r>
            <a:r>
              <a:rPr lang="en-US" sz="2400" dirty="0"/>
              <a:t>’) (and discount </a:t>
            </a:r>
            <a:r>
              <a:rPr lang="en-US" sz="2400" dirty="0">
                <a:sym typeface="Symbol" pitchFamily="18" charset="2"/>
              </a:rPr>
              <a:t>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Start state s</a:t>
            </a:r>
            <a:r>
              <a:rPr lang="en-US" sz="2400" baseline="-25000" dirty="0"/>
              <a:t>0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>
              <a:lnSpc>
                <a:spcPct val="80000"/>
              </a:lnSpc>
            </a:pPr>
            <a:r>
              <a:rPr lang="en-US" sz="2800" dirty="0"/>
              <a:t>Quantities: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Policy = map of states to actions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Utility = sum of discounted rewards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Values = expected future utility from a state (max node)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Q-Values = expected future utility from a q-state (chance node)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5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12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99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7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2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2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0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7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Alternative approach for optimal values: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1: Policy evaluation: </a:t>
            </a:r>
            <a:r>
              <a:rPr lang="en-US" sz="2400" dirty="0"/>
              <a:t>calculate utilities for some fixed policy (not optimal utilities!) until convergence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2: Policy improvement: </a:t>
            </a:r>
            <a:r>
              <a:rPr lang="en-US" sz="2400" dirty="0"/>
              <a:t>update policy using one-step look-ahead with resulting converged (but not optimal!) utilities as future values</a:t>
            </a:r>
          </a:p>
          <a:p>
            <a:pPr lvl="1"/>
            <a:r>
              <a:rPr lang="en-US" sz="2400" dirty="0"/>
              <a:t>Repeat steps until policy converges</a:t>
            </a:r>
          </a:p>
          <a:p>
            <a:pPr lvl="1"/>
            <a:endParaRPr lang="en-US" sz="2400" dirty="0"/>
          </a:p>
          <a:p>
            <a:r>
              <a:rPr lang="en-US" sz="2800" dirty="0"/>
              <a:t>This is </a:t>
            </a:r>
            <a:r>
              <a:rPr lang="en-US" sz="28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sz="2400" dirty="0"/>
              <a:t>It’s still optimal!</a:t>
            </a:r>
          </a:p>
          <a:p>
            <a:pPr lvl="1"/>
            <a:r>
              <a:rPr lang="en-US" sz="2400" dirty="0"/>
              <a:t>Can converge (much) faster under some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230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3"/>
                <a:endParaRPr lang="en-US" sz="1200" dirty="0"/>
              </a:p>
              <a:p>
                <a:r>
                  <a:rPr lang="en-US" sz="2400" dirty="0"/>
                  <a:t>Evaluation: For fixed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ym typeface="Symbol" pitchFamily="18" charset="2"/>
                  </a:rPr>
                  <a:t>, find values with </a:t>
                </a:r>
                <a:r>
                  <a:rPr lang="en-US" sz="2400" b="1" dirty="0">
                    <a:sym typeface="Symbol" pitchFamily="18" charset="2"/>
                  </a:rPr>
                  <a:t>policy evaluation</a:t>
                </a:r>
                <a:r>
                  <a:rPr lang="en-US" sz="2400" dirty="0">
                    <a:sym typeface="Symbol" pitchFamily="18" charset="2"/>
                  </a:rPr>
                  <a:t>:</a:t>
                </a:r>
              </a:p>
              <a:p>
                <a:pPr lvl="1"/>
                <a:r>
                  <a:rPr lang="en-US" sz="2000" dirty="0">
                    <a:sym typeface="Symbol" pitchFamily="18" charset="2"/>
                  </a:rPr>
                  <a:t>Iterate until values converge:</a:t>
                </a:r>
              </a:p>
              <a:p>
                <a:endParaRPr lang="en-US" sz="2400" dirty="0">
                  <a:sym typeface="Symbol" pitchFamily="18" charset="2"/>
                </a:endParaRPr>
              </a:p>
              <a:p>
                <a:endParaRPr lang="en-US" sz="2400" dirty="0">
                  <a:sym typeface="Symbol" pitchFamily="18" charset="2"/>
                </a:endParaRPr>
              </a:p>
              <a:p>
                <a:endParaRPr lang="en-US" sz="2400" dirty="0">
                  <a:sym typeface="Symbol" pitchFamily="18" charset="2"/>
                </a:endParaRPr>
              </a:p>
              <a:p>
                <a:r>
                  <a:rPr lang="en-US" sz="2400" dirty="0"/>
                  <a:t>Improvement: For fixed values, get a better policy using </a:t>
                </a:r>
                <a:r>
                  <a:rPr lang="en-US" sz="2400" b="1" dirty="0"/>
                  <a:t>policy extraction</a:t>
                </a:r>
              </a:p>
              <a:p>
                <a:pPr lvl="1"/>
                <a:r>
                  <a:rPr lang="en-US" sz="2000" dirty="0"/>
                  <a:t>Do a one-step look ahead using </a:t>
                </a:r>
                <a:r>
                  <a:rPr lang="en-US" sz="2000" dirty="0" err="1"/>
                  <a:t>expectimax</a:t>
                </a:r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In other words, compute q-values, pick action that goes with maximum for each state.</a:t>
                </a:r>
              </a:p>
              <a:p>
                <a:endParaRPr lang="en-US" sz="240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7623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82548" y="2620773"/>
                <a:ext cx="9426904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  <m:sup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548" y="2620773"/>
                <a:ext cx="9426904" cy="10767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24000" y="5247895"/>
                <a:ext cx="8549245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</m:t>
                              </m:r>
                              <m: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247895"/>
                <a:ext cx="8549245" cy="1076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2307" grpId="0" uiExpand="1" build="p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1430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</a:rPr>
              <a:t>(s,a,s’) is a </a:t>
            </a:r>
            <a:br>
              <a:rPr lang="en-US" sz="2000">
                <a:solidFill>
                  <a:srgbClr val="C00000"/>
                </a:solidFill>
              </a:rPr>
            </a:br>
            <a:r>
              <a:rPr lang="en-US" sz="2000" i="1">
                <a:solidFill>
                  <a:srgbClr val="C00000"/>
                </a:solidFill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</a:rPr>
              <a:t>s is a </a:t>
            </a:r>
            <a:r>
              <a:rPr lang="en-US" sz="2000" i="1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(L9D1)]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/>
              <p:cNvSpPr txBox="1">
                <a:spLocks noChangeArrowheads="1"/>
              </p:cNvSpPr>
              <p:nvPr/>
            </p:nvSpPr>
            <p:spPr bwMode="auto">
              <a:xfrm>
                <a:off x="714748" y="1295400"/>
                <a:ext cx="11477252" cy="7070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Policy </a:t>
                </a:r>
                <a:r>
                  <a:rPr lang="en-US" sz="2400" b="1" kern="0" dirty="0">
                    <a:latin typeface="Calibri"/>
                    <a:cs typeface="Calibri"/>
                  </a:rPr>
                  <a:t>evaluation</a:t>
                </a:r>
                <a:r>
                  <a:rPr lang="en-US" sz="2400" kern="0" dirty="0">
                    <a:latin typeface="Calibri"/>
                    <a:cs typeface="Calibri"/>
                  </a:rPr>
                  <a:t> lets us </a:t>
                </a:r>
                <a:r>
                  <a:rPr lang="en-US" sz="2400" kern="0" dirty="0">
                    <a:solidFill>
                      <a:srgbClr val="C00000"/>
                    </a:solidFill>
                    <a:latin typeface="Calibri"/>
                    <a:cs typeface="Calibri"/>
                  </a:rPr>
                  <a:t>compute</a:t>
                </a:r>
                <a:r>
                  <a:rPr lang="en-US" sz="2400" kern="0" dirty="0">
                    <a:latin typeface="Calibri"/>
                    <a:cs typeface="Calibri"/>
                  </a:rPr>
                  <a:t> the expected utility if we play using some policy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.</a:t>
                </a:r>
                <a:endParaRPr lang="en-US" sz="2000" kern="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48" y="1295400"/>
                <a:ext cx="11477252" cy="707096"/>
              </a:xfrm>
              <a:prstGeom prst="rect">
                <a:avLst/>
              </a:prstGeom>
              <a:blipFill>
                <a:blip r:embed="rId3"/>
                <a:stretch>
                  <a:fillRect l="-690" t="-16522" r="-31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18937" y="1805185"/>
                <a:ext cx="4727542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37" y="1805185"/>
                <a:ext cx="4727542" cy="698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6" idx="3"/>
            <a:endCxn id="23" idx="1"/>
          </p:cNvCxnSpPr>
          <p:nvPr/>
        </p:nvCxnSpPr>
        <p:spPr>
          <a:xfrm flipV="1">
            <a:off x="3073277" y="2154191"/>
            <a:ext cx="445660" cy="1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3"/>
          <p:cNvSpPr/>
          <p:nvPr/>
        </p:nvSpPr>
        <p:spPr>
          <a:xfrm>
            <a:off x="1275542" y="1773240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29" name="Rounded Rectangle 23"/>
          <p:cNvSpPr/>
          <p:nvPr/>
        </p:nvSpPr>
        <p:spPr>
          <a:xfrm>
            <a:off x="8790542" y="1807620"/>
            <a:ext cx="2310210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1     1      0</a:t>
            </a:r>
          </a:p>
        </p:txBody>
      </p:sp>
      <p:cxnSp>
        <p:nvCxnSpPr>
          <p:cNvPr id="30" name="Straight Arrow Connector 29"/>
          <p:cNvCxnSpPr>
            <a:stCxn id="23" idx="3"/>
            <a:endCxn id="29" idx="1"/>
          </p:cNvCxnSpPr>
          <p:nvPr/>
        </p:nvCxnSpPr>
        <p:spPr>
          <a:xfrm>
            <a:off x="8246479" y="2154191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3"/>
          </p:cNvCxnSpPr>
          <p:nvPr/>
        </p:nvCxnSpPr>
        <p:spPr>
          <a:xfrm flipV="1">
            <a:off x="11100752" y="2154191"/>
            <a:ext cx="544063" cy="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176952" y="1740130"/>
            <a:ext cx="5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80142" y="2537215"/>
                <a:ext cx="773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42" y="2537215"/>
                <a:ext cx="7734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681884" y="2527130"/>
                <a:ext cx="7737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884" y="2527130"/>
                <a:ext cx="77373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Policy Evaluation, Extraction, and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3"/>
              <p:cNvSpPr txBox="1">
                <a:spLocks noChangeArrowheads="1"/>
              </p:cNvSpPr>
              <p:nvPr/>
            </p:nvSpPr>
            <p:spPr bwMode="auto">
              <a:xfrm>
                <a:off x="714748" y="2995267"/>
                <a:ext cx="11379200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Policy </a:t>
                </a:r>
                <a:r>
                  <a:rPr lang="en-US" sz="2400" b="1" kern="0" dirty="0">
                    <a:latin typeface="Calibri"/>
                    <a:cs typeface="Calibri"/>
                  </a:rPr>
                  <a:t>extraction</a:t>
                </a:r>
                <a:r>
                  <a:rPr lang="en-US" sz="2400" kern="0" dirty="0">
                    <a:latin typeface="Calibri"/>
                    <a:cs typeface="Calibri"/>
                  </a:rPr>
                  <a:t> lets us </a:t>
                </a:r>
                <a:r>
                  <a:rPr lang="en-US" sz="2400" kern="0" dirty="0">
                    <a:solidFill>
                      <a:srgbClr val="C00000"/>
                    </a:solidFill>
                    <a:latin typeface="Calibri"/>
                    <a:cs typeface="Calibri"/>
                  </a:rPr>
                  <a:t>compute </a:t>
                </a:r>
                <a:r>
                  <a:rPr lang="en-US" sz="2400" kern="0" dirty="0">
                    <a:latin typeface="Calibri"/>
                    <a:cs typeface="Calibri"/>
                  </a:rPr>
                  <a:t>the optimal policy from an optimal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.  </a:t>
                </a:r>
              </a:p>
            </p:txBody>
          </p:sp>
        </mc:Choice>
        <mc:Fallback xmlns="">
          <p:sp>
            <p:nvSpPr>
              <p:cNvPr id="4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48" y="2995267"/>
                <a:ext cx="11379200" cy="533400"/>
              </a:xfrm>
              <a:prstGeom prst="rect">
                <a:avLst/>
              </a:prstGeom>
              <a:blipFill>
                <a:blip r:embed="rId7"/>
                <a:stretch>
                  <a:fillRect l="-696" t="-215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23"/>
          <p:cNvSpPr/>
          <p:nvPr/>
        </p:nvSpPr>
        <p:spPr>
          <a:xfrm>
            <a:off x="304800" y="3604866"/>
            <a:ext cx="2963765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2.375    1.375     0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905707" y="3604866"/>
                <a:ext cx="5085893" cy="698012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07" y="3604866"/>
                <a:ext cx="5085893" cy="6980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37" idx="3"/>
            <a:endCxn id="41" idx="1"/>
          </p:cNvCxnSpPr>
          <p:nvPr/>
        </p:nvCxnSpPr>
        <p:spPr>
          <a:xfrm>
            <a:off x="3268565" y="3952128"/>
            <a:ext cx="637142" cy="1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760126" y="4315319"/>
                <a:ext cx="8007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126" y="4315319"/>
                <a:ext cx="80079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23"/>
              <p:cNvSpPr/>
              <p:nvPr/>
            </p:nvSpPr>
            <p:spPr>
              <a:xfrm>
                <a:off x="9441914" y="3609778"/>
                <a:ext cx="2467320" cy="6945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</a:rPr>
                  <a:t>Fast    Slow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6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914" y="3609778"/>
                <a:ext cx="2467320" cy="694524"/>
              </a:xfrm>
              <a:prstGeom prst="roundRect">
                <a:avLst/>
              </a:prstGeom>
              <a:blipFill>
                <a:blip r:embed="rId10"/>
                <a:stretch>
                  <a:fillRect b="-110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41" idx="3"/>
            <a:endCxn id="46" idx="1"/>
          </p:cNvCxnSpPr>
          <p:nvPr/>
        </p:nvCxnSpPr>
        <p:spPr>
          <a:xfrm>
            <a:off x="8991600" y="3953872"/>
            <a:ext cx="450314" cy="31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0279119" y="4299390"/>
                <a:ext cx="792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119" y="4299390"/>
                <a:ext cx="79290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"/>
              <p:cNvSpPr txBox="1">
                <a:spLocks noChangeArrowheads="1"/>
              </p:cNvSpPr>
              <p:nvPr/>
            </p:nvSpPr>
            <p:spPr bwMode="auto">
              <a:xfrm>
                <a:off x="812800" y="4800600"/>
                <a:ext cx="11379200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Policy iteration is a call to </a:t>
                </a:r>
                <a:r>
                  <a:rPr lang="en-US" sz="2400" b="1" kern="0" dirty="0">
                    <a:latin typeface="Calibri"/>
                    <a:cs typeface="Calibri"/>
                  </a:rPr>
                  <a:t>evaluate</a:t>
                </a:r>
                <a:r>
                  <a:rPr lang="en-US" sz="2400" kern="0" dirty="0">
                    <a:latin typeface="Calibri"/>
                    <a:cs typeface="Calibri"/>
                  </a:rPr>
                  <a:t>, followed by a call to </a:t>
                </a:r>
                <a:r>
                  <a:rPr lang="en-US" sz="2400" b="1" kern="0" dirty="0">
                    <a:latin typeface="Calibri"/>
                    <a:cs typeface="Calibri"/>
                  </a:rPr>
                  <a:t>extract</a:t>
                </a:r>
                <a:r>
                  <a:rPr lang="en-US" sz="2400" kern="0" dirty="0">
                    <a:latin typeface="Calibri"/>
                    <a:cs typeface="Calibri"/>
                  </a:rPr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kern="0" dirty="0">
                    <a:latin typeface="Calibri"/>
                    <a:cs typeface="Calibri"/>
                  </a:rPr>
                  <a:t>Given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/>
                    <a:cs typeface="Calibri"/>
                  </a:rPr>
                  <a:t>, policy iteration outputs a better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/>
                    <a:cs typeface="Calibri"/>
                  </a:rPr>
                  <a:t>. </a:t>
                </a:r>
              </a:p>
            </p:txBody>
          </p:sp>
        </mc:Choice>
        <mc:Fallback>
          <p:sp>
            <p:nvSpPr>
              <p:cNvPr id="3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800" y="4800600"/>
                <a:ext cx="11379200" cy="533400"/>
              </a:xfrm>
              <a:prstGeom prst="rect">
                <a:avLst/>
              </a:prstGeom>
              <a:blipFill>
                <a:blip r:embed="rId12"/>
                <a:stretch>
                  <a:fillRect l="-696" t="-21839" b="-5057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4876800" y="5508665"/>
                <a:ext cx="2723693" cy="830997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cs typeface="Calibri"/>
                  </a:rPr>
                  <a:t> = </a:t>
                </a:r>
                <a:r>
                  <a:rPr lang="en-US" sz="2400" b="1" dirty="0">
                    <a:solidFill>
                      <a:schemeClr val="tx1"/>
                    </a:solidFill>
                    <a:latin typeface="Calibri"/>
                    <a:cs typeface="Calibri"/>
                  </a:rPr>
                  <a:t>evaluate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cs typeface="Calibri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cs typeface="Calibri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cs typeface="Calibri"/>
                  </a:rPr>
                  <a:t> = </a:t>
                </a:r>
                <a:r>
                  <a:rPr lang="en-US" sz="2400" b="1" dirty="0">
                    <a:solidFill>
                      <a:schemeClr val="tx1"/>
                    </a:solidFill>
                    <a:latin typeface="Calibri"/>
                    <a:cs typeface="Calibri"/>
                  </a:rPr>
                  <a:t>extract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cs typeface="Calibri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508665"/>
                <a:ext cx="2723693" cy="830997"/>
              </a:xfrm>
              <a:prstGeom prst="rect">
                <a:avLst/>
              </a:prstGeom>
              <a:blipFill>
                <a:blip r:embed="rId13"/>
                <a:stretch>
                  <a:fillRect l="-223" t="-5072" b="-15217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66" idx="3"/>
            <a:endCxn id="55" idx="1"/>
          </p:cNvCxnSpPr>
          <p:nvPr/>
        </p:nvCxnSpPr>
        <p:spPr>
          <a:xfrm>
            <a:off x="3261948" y="5920879"/>
            <a:ext cx="1614852" cy="32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760126" y="6219118"/>
                <a:ext cx="492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126" y="6219118"/>
                <a:ext cx="49237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23"/>
              <p:cNvSpPr/>
              <p:nvPr/>
            </p:nvSpPr>
            <p:spPr>
              <a:xfrm>
                <a:off x="9441914" y="5579679"/>
                <a:ext cx="2467320" cy="6945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</a:rPr>
                  <a:t>Fast    Slow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8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914" y="5579679"/>
                <a:ext cx="2467320" cy="694524"/>
              </a:xfrm>
              <a:prstGeom prst="roundRect">
                <a:avLst/>
              </a:prstGeom>
              <a:blipFill>
                <a:blip r:embed="rId15"/>
                <a:stretch>
                  <a:fillRect b="-110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>
            <a:stCxn id="55" idx="3"/>
            <a:endCxn id="58" idx="1"/>
          </p:cNvCxnSpPr>
          <p:nvPr/>
        </p:nvCxnSpPr>
        <p:spPr>
          <a:xfrm>
            <a:off x="7600493" y="5924164"/>
            <a:ext cx="1841421" cy="27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23"/>
              <p:cNvSpPr/>
              <p:nvPr/>
            </p:nvSpPr>
            <p:spPr>
              <a:xfrm>
                <a:off x="794628" y="5573617"/>
                <a:ext cx="2467320" cy="6945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</a:rPr>
                  <a:t>Slow    Slow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6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28" y="5573617"/>
                <a:ext cx="2467320" cy="694524"/>
              </a:xfrm>
              <a:prstGeom prst="roundRect">
                <a:avLst/>
              </a:prstGeom>
              <a:blipFill>
                <a:blip r:embed="rId16"/>
                <a:stretch>
                  <a:fillRect l="-2200" b="-110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10431003" y="6236601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003" y="6236601"/>
                <a:ext cx="48705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715001" y="6336268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iterate</a:t>
            </a:r>
          </a:p>
        </p:txBody>
      </p:sp>
    </p:spTree>
    <p:extLst>
      <p:ext uri="{BB962C8B-B14F-4D97-AF65-F5344CB8AC3E}">
        <p14:creationId xmlns:p14="http://schemas.microsoft.com/office/powerpoint/2010/main" val="3452121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/>
              <p:cNvSpPr txBox="1">
                <a:spLocks noChangeArrowheads="1"/>
              </p:cNvSpPr>
              <p:nvPr/>
            </p:nvSpPr>
            <p:spPr bwMode="auto">
              <a:xfrm>
                <a:off x="714748" y="1295399"/>
                <a:ext cx="11477252" cy="1272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Come up with an </a:t>
                </a:r>
                <a:r>
                  <a:rPr lang="en-US" sz="2400" b="1" kern="0" dirty="0">
                    <a:latin typeface="Calibri"/>
                    <a:cs typeface="Calibri"/>
                  </a:rPr>
                  <a:t>arbitrary initial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 = [slow, slow,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∅</m:t>
                    </m:r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].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Compute the expected utilities for this policy if we use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 using </a:t>
                </a:r>
                <a:r>
                  <a:rPr lang="en-US" sz="2400" b="1" kern="0" dirty="0">
                    <a:latin typeface="Calibri"/>
                    <a:cs typeface="Calibri"/>
                  </a:rPr>
                  <a:t>policy evaluation</a:t>
                </a:r>
                <a:r>
                  <a:rPr lang="en-US" sz="2400" kern="0" dirty="0">
                    <a:latin typeface="Calibri"/>
                    <a:cs typeface="Calibri"/>
                  </a:rPr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kern="0" dirty="0">
                    <a:latin typeface="Calibri"/>
                    <a:cs typeface="Calibri"/>
                  </a:rPr>
                  <a:t>After converging (possibly many </a:t>
                </a:r>
                <a:r>
                  <a:rPr lang="en-US" sz="2000" kern="0" dirty="0" err="1">
                    <a:latin typeface="Calibri"/>
                    <a:cs typeface="Calibri"/>
                  </a:rPr>
                  <a:t>many</a:t>
                </a:r>
                <a:r>
                  <a:rPr lang="en-US" sz="2000" kern="0" dirty="0">
                    <a:latin typeface="Calibri"/>
                    <a:cs typeface="Calibri"/>
                  </a:rPr>
                  <a:t> iterations), this yields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/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48" y="1295399"/>
                <a:ext cx="11477252" cy="1272413"/>
              </a:xfrm>
              <a:prstGeom prst="rect">
                <a:avLst/>
              </a:prstGeom>
              <a:blipFill>
                <a:blip r:embed="rId3"/>
                <a:stretch>
                  <a:fillRect l="-690" t="-8612" r="-7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110393" y="2808255"/>
                <a:ext cx="5071806" cy="69801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0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393" y="2808255"/>
                <a:ext cx="5071806" cy="698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61" idx="3"/>
            <a:endCxn id="23" idx="1"/>
          </p:cNvCxnSpPr>
          <p:nvPr/>
        </p:nvCxnSpPr>
        <p:spPr>
          <a:xfrm>
            <a:off x="2762145" y="3155345"/>
            <a:ext cx="348248" cy="19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3"/>
            <a:endCxn id="63" idx="1"/>
          </p:cNvCxnSpPr>
          <p:nvPr/>
        </p:nvCxnSpPr>
        <p:spPr>
          <a:xfrm>
            <a:off x="8182199" y="3157261"/>
            <a:ext cx="562614" cy="9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524000" y="3505200"/>
                <a:ext cx="918393" cy="40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05200"/>
                <a:ext cx="918393" cy="40164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More Thorough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9448800" y="3537332"/>
                <a:ext cx="918393" cy="399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3537332"/>
                <a:ext cx="918393" cy="399597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43055" y="2383146"/>
                <a:ext cx="2502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)=[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slow</m:t>
                      </m:r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slow</m:t>
                      </m:r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∅]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055" y="2383146"/>
                <a:ext cx="2502480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ounded Rectangle 23"/>
          <p:cNvSpPr/>
          <p:nvPr/>
        </p:nvSpPr>
        <p:spPr>
          <a:xfrm>
            <a:off x="964410" y="2773357"/>
            <a:ext cx="1797735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0     0      0</a:t>
            </a:r>
          </a:p>
        </p:txBody>
      </p:sp>
      <p:sp>
        <p:nvSpPr>
          <p:cNvPr id="63" name="Rounded Rectangle 23"/>
          <p:cNvSpPr/>
          <p:nvPr/>
        </p:nvSpPr>
        <p:spPr>
          <a:xfrm>
            <a:off x="8744813" y="2776251"/>
            <a:ext cx="2075588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1    1     0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8200" y="4114800"/>
            <a:ext cx="10105653" cy="1163893"/>
            <a:chOff x="838200" y="4114800"/>
            <a:chExt cx="10105653" cy="11638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3233845" y="4149698"/>
                  <a:ext cx="5071806" cy="698012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sub>
                            </m:sSub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𝑠</m:t>
                                    </m:r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𝛾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600" dirty="0">
                    <a:solidFill>
                      <a:srgbClr val="00800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845" y="4149698"/>
                  <a:ext cx="5071806" cy="6980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>
              <a:stCxn id="70" idx="3"/>
              <a:endCxn id="64" idx="1"/>
            </p:cNvCxnSpPr>
            <p:nvPr/>
          </p:nvCxnSpPr>
          <p:spPr>
            <a:xfrm>
              <a:off x="2885597" y="4496788"/>
              <a:ext cx="348248" cy="19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4" idx="3"/>
              <a:endCxn id="71" idx="1"/>
            </p:cNvCxnSpPr>
            <p:nvPr/>
          </p:nvCxnSpPr>
          <p:spPr>
            <a:xfrm>
              <a:off x="8305651" y="4498704"/>
              <a:ext cx="562614" cy="97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/>
                <p:cNvSpPr/>
                <p:nvPr/>
              </p:nvSpPr>
              <p:spPr>
                <a:xfrm>
                  <a:off x="1647452" y="4846643"/>
                  <a:ext cx="918393" cy="3995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sub>
                            </m:sSub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7452" y="4846643"/>
                  <a:ext cx="918393" cy="399597"/>
                </a:xfrm>
                <a:prstGeom prst="rect">
                  <a:avLst/>
                </a:prstGeom>
                <a:blipFill>
                  <a:blip r:embed="rId9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/>
                <p:cNvSpPr/>
                <p:nvPr/>
              </p:nvSpPr>
              <p:spPr>
                <a:xfrm>
                  <a:off x="9572252" y="4878775"/>
                  <a:ext cx="918393" cy="3999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sub>
                            </m:sSub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2252" y="4878775"/>
                  <a:ext cx="918393" cy="399918"/>
                </a:xfrm>
                <a:prstGeom prst="rect">
                  <a:avLst/>
                </a:prstGeom>
                <a:blipFill>
                  <a:blip r:embed="rId1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ounded Rectangle 23"/>
            <p:cNvSpPr/>
            <p:nvPr/>
          </p:nvSpPr>
          <p:spPr>
            <a:xfrm>
              <a:off x="838200" y="4114800"/>
              <a:ext cx="2047397" cy="76397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/>
                  <a:cs typeface="Calibri"/>
                </a:rPr>
                <a:t>1   1    0</a:t>
              </a:r>
            </a:p>
          </p:txBody>
        </p:sp>
        <p:sp>
          <p:nvSpPr>
            <p:cNvPr id="71" name="Rounded Rectangle 23"/>
            <p:cNvSpPr/>
            <p:nvPr/>
          </p:nvSpPr>
          <p:spPr>
            <a:xfrm>
              <a:off x="8868265" y="4117694"/>
              <a:ext cx="2075588" cy="76397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/>
                  <a:cs typeface="Calibri"/>
                </a:rPr>
                <a:t>1.2    1.2     0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66517" y="5236777"/>
            <a:ext cx="54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824013" y="5867400"/>
            <a:ext cx="3605986" cy="763975"/>
            <a:chOff x="7824013" y="5867400"/>
            <a:chExt cx="3605986" cy="763975"/>
          </a:xfrm>
        </p:grpSpPr>
        <p:sp>
          <p:nvSpPr>
            <p:cNvPr id="73" name="Rounded Rectangle 23"/>
            <p:cNvSpPr/>
            <p:nvPr/>
          </p:nvSpPr>
          <p:spPr>
            <a:xfrm>
              <a:off x="8868264" y="5867400"/>
              <a:ext cx="2561735" cy="76397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/>
                  <a:cs typeface="Calibri"/>
                </a:rPr>
                <a:t>1.25    1.25     0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Rectangle 73"/>
                <p:cNvSpPr/>
                <p:nvPr/>
              </p:nvSpPr>
              <p:spPr>
                <a:xfrm>
                  <a:off x="7824013" y="6041349"/>
                  <a:ext cx="963276" cy="4160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182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sub>
                            </m:sSub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013" y="6041349"/>
                  <a:ext cx="963276" cy="41607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410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/>
              <p:cNvSpPr txBox="1">
                <a:spLocks noChangeArrowheads="1"/>
              </p:cNvSpPr>
              <p:nvPr/>
            </p:nvSpPr>
            <p:spPr bwMode="auto">
              <a:xfrm>
                <a:off x="714748" y="1295399"/>
                <a:ext cx="11477252" cy="5029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Come up with an </a:t>
                </a:r>
                <a:r>
                  <a:rPr lang="en-US" sz="2400" b="1" kern="0" dirty="0">
                    <a:latin typeface="Calibri"/>
                    <a:cs typeface="Calibri"/>
                  </a:rPr>
                  <a:t>arbitrary initial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 = [slow, slow,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  <a:cs typeface="Calibri"/>
                      </a:rPr>
                      <m:t>∅</m:t>
                    </m:r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].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Compute the expected utilities for this policy if we use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 using </a:t>
                </a:r>
                <a:r>
                  <a:rPr lang="en-US" sz="2400" b="1" kern="0" dirty="0">
                    <a:latin typeface="Calibri"/>
                    <a:cs typeface="Calibri"/>
                  </a:rPr>
                  <a:t>policy evaluation</a:t>
                </a:r>
                <a:r>
                  <a:rPr lang="en-US" sz="2400" kern="0" dirty="0">
                    <a:latin typeface="Calibri"/>
                    <a:cs typeface="Calibri"/>
                  </a:rPr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kern="0" dirty="0">
                    <a:latin typeface="Calibri"/>
                    <a:cs typeface="Calibri"/>
                  </a:rPr>
                  <a:t>After converging (possibly many </a:t>
                </a:r>
                <a:r>
                  <a:rPr lang="en-US" sz="2000" kern="0" dirty="0" err="1">
                    <a:latin typeface="Calibri"/>
                    <a:cs typeface="Calibri"/>
                  </a:rPr>
                  <a:t>many</a:t>
                </a:r>
                <a:r>
                  <a:rPr lang="en-US" sz="2000" kern="0" dirty="0">
                    <a:latin typeface="Calibri"/>
                    <a:cs typeface="Calibri"/>
                  </a:rPr>
                  <a:t> iterations), this yields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/>
                    <a:cs typeface="Calibri"/>
                  </a:rPr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kern="0" dirty="0">
                    <a:latin typeface="Calibri"/>
                    <a:cs typeface="Calibri"/>
                  </a:rPr>
                  <a:t>The expected utility of the policy [slow, slow,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/>
                      </a:rPr>
                      <m:t>∅</m:t>
                    </m:r>
                  </m:oMath>
                </a14:m>
                <a:r>
                  <a:rPr lang="en-US" sz="2000" kern="0" dirty="0">
                    <a:latin typeface="Calibri"/>
                    <a:cs typeface="Calibri"/>
                  </a:rPr>
                  <a:t>] is [1.25, 1.25, 0]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Compute a better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 using </a:t>
                </a:r>
                <a:r>
                  <a:rPr lang="en-US" sz="2400" b="1" kern="0" dirty="0">
                    <a:latin typeface="Calibri"/>
                    <a:cs typeface="Calibri"/>
                  </a:rPr>
                  <a:t>policy iteration</a:t>
                </a:r>
                <a:r>
                  <a:rPr lang="en-US" sz="2400" kern="0" dirty="0">
                    <a:latin typeface="Calibri"/>
                    <a:cs typeface="Calibri"/>
                  </a:rPr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kern="0" dirty="0">
                    <a:latin typeface="Calibri"/>
                    <a:cs typeface="Calibri"/>
                  </a:rPr>
                  <a:t>In other words, compute q-values for each possible choice, pick new best.</a:t>
                </a:r>
              </a:p>
              <a:p>
                <a:pPr>
                  <a:lnSpc>
                    <a:spcPct val="80000"/>
                  </a:lnSpc>
                </a:pPr>
                <a:endParaRPr lang="en-US" sz="2400" kern="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kern="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kern="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kern="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kern="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kern="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kern="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kern="0" dirty="0">
                    <a:latin typeface="Calibri"/>
                    <a:cs typeface="Calibri"/>
                  </a:rPr>
                  <a:t>Can repeat this process to get even better policies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kern="0" dirty="0">
                    <a:latin typeface="Calibri"/>
                    <a:cs typeface="Calibri"/>
                  </a:rPr>
                  <a:t>, etc.</a:t>
                </a:r>
              </a:p>
              <a:p>
                <a:pPr lvl="1">
                  <a:lnSpc>
                    <a:spcPct val="80000"/>
                  </a:lnSpc>
                </a:pPr>
                <a:endParaRPr lang="en-US" sz="2000" kern="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48" y="1295399"/>
                <a:ext cx="11477252" cy="5029201"/>
              </a:xfrm>
              <a:prstGeom prst="rect">
                <a:avLst/>
              </a:prstGeom>
              <a:blipFill>
                <a:blip r:embed="rId3"/>
                <a:stretch>
                  <a:fillRect l="-690" t="-2179" r="-743" b="-13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More Thorough Example</a:t>
            </a:r>
          </a:p>
        </p:txBody>
      </p:sp>
      <p:sp>
        <p:nvSpPr>
          <p:cNvPr id="73" name="Rounded Rectangle 23"/>
          <p:cNvSpPr/>
          <p:nvPr/>
        </p:nvSpPr>
        <p:spPr>
          <a:xfrm>
            <a:off x="9601200" y="2209800"/>
            <a:ext cx="2514600" cy="7639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1.25    1.25     0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0443968" y="3066137"/>
                <a:ext cx="963276" cy="416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182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968" y="3066137"/>
                <a:ext cx="963276" cy="4160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3"/>
          <p:cNvSpPr/>
          <p:nvPr/>
        </p:nvSpPr>
        <p:spPr>
          <a:xfrm>
            <a:off x="381000" y="4109295"/>
            <a:ext cx="2791858" cy="694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1.25     1.25      0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810000" y="4109295"/>
                <a:ext cx="5085893" cy="698012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Calibri"/>
                                </a:rPr>
                                <m:t>arg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109295"/>
                <a:ext cx="5085893" cy="698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2" idx="3"/>
            <a:endCxn id="24" idx="1"/>
          </p:cNvCxnSpPr>
          <p:nvPr/>
        </p:nvCxnSpPr>
        <p:spPr>
          <a:xfrm>
            <a:off x="3172858" y="4456557"/>
            <a:ext cx="637142" cy="1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664419" y="4819748"/>
                <a:ext cx="918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419" y="4819748"/>
                <a:ext cx="9183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3"/>
              <p:cNvSpPr/>
              <p:nvPr/>
            </p:nvSpPr>
            <p:spPr>
              <a:xfrm>
                <a:off x="9346207" y="4114207"/>
                <a:ext cx="2467320" cy="6945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alibri"/>
                    <a:cs typeface="Calibri"/>
                  </a:rPr>
                  <a:t>Fast    Slow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207" y="4114207"/>
                <a:ext cx="2467320" cy="694524"/>
              </a:xfrm>
              <a:prstGeom prst="roundRect">
                <a:avLst/>
              </a:prstGeom>
              <a:blipFill>
                <a:blip r:embed="rId7"/>
                <a:stretch>
                  <a:fillRect b="-101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4" idx="3"/>
            <a:endCxn id="28" idx="1"/>
          </p:cNvCxnSpPr>
          <p:nvPr/>
        </p:nvCxnSpPr>
        <p:spPr>
          <a:xfrm>
            <a:off x="8895893" y="4458301"/>
            <a:ext cx="450314" cy="31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0183412" y="4803819"/>
                <a:ext cx="790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412" y="4803819"/>
                <a:ext cx="7907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330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 vs. Policy Iteration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/>
              <a:t>Both value iteration and policy iteration compute the same thing (all optimal values)</a:t>
            </a:r>
          </a:p>
          <a:p>
            <a:pPr lvl="3"/>
            <a:endParaRPr lang="en-US" sz="1200" dirty="0"/>
          </a:p>
          <a:p>
            <a:r>
              <a:rPr lang="en-US" sz="2400" dirty="0"/>
              <a:t>In value iteration (previous lecture):</a:t>
            </a:r>
          </a:p>
          <a:p>
            <a:pPr lvl="1"/>
            <a:r>
              <a:rPr lang="en-US" sz="2200" dirty="0"/>
              <a:t>Every iteration updates both the values and (implicitly) the policy</a:t>
            </a:r>
          </a:p>
          <a:p>
            <a:pPr lvl="1"/>
            <a:r>
              <a:rPr lang="en-US" sz="2200" dirty="0"/>
              <a:t>We don’t track the policy, but taking the max over actions implicitly </a:t>
            </a:r>
            <a:r>
              <a:rPr lang="en-US" sz="2200" dirty="0" err="1"/>
              <a:t>recomputes</a:t>
            </a:r>
            <a:r>
              <a:rPr lang="en-US" sz="2200" dirty="0"/>
              <a:t> it</a:t>
            </a:r>
          </a:p>
          <a:p>
            <a:pPr lvl="3"/>
            <a:endParaRPr lang="en-US" sz="1200" dirty="0"/>
          </a:p>
          <a:p>
            <a:r>
              <a:rPr lang="en-US" sz="2400" dirty="0"/>
              <a:t>In policy iteration (this lecture):</a:t>
            </a:r>
          </a:p>
          <a:p>
            <a:pPr lvl="1"/>
            <a:r>
              <a:rPr lang="en-US" sz="2200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/>
              <a:t>After the policy is evaluated, a new policy is chosen (slow like a value iteration pass)</a:t>
            </a:r>
          </a:p>
          <a:p>
            <a:pPr lvl="1"/>
            <a:r>
              <a:rPr lang="en-US" sz="2200" dirty="0"/>
              <a:t>The new policy will be better (or we’re done)</a:t>
            </a:r>
          </a:p>
          <a:p>
            <a:pPr lvl="4"/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Both are dynamic programs for solving MDPs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 you want to….</a:t>
            </a:r>
          </a:p>
          <a:p>
            <a:pPr lvl="1"/>
            <a:r>
              <a:rPr lang="en-US" sz="2400" dirty="0"/>
              <a:t>Compute optimal values: use </a:t>
            </a:r>
            <a:r>
              <a:rPr lang="en-US" sz="2400" b="1" dirty="0"/>
              <a:t>value iteration</a:t>
            </a:r>
            <a:r>
              <a:rPr lang="en-US" sz="2400" dirty="0"/>
              <a:t> or </a:t>
            </a:r>
            <a:r>
              <a:rPr lang="en-US" sz="2400" b="1" dirty="0"/>
              <a:t>policy iteration</a:t>
            </a:r>
          </a:p>
          <a:p>
            <a:pPr lvl="1"/>
            <a:r>
              <a:rPr lang="en-US" sz="2400" dirty="0"/>
              <a:t>Compute values for a particular policy: use policy evaluation</a:t>
            </a:r>
          </a:p>
          <a:p>
            <a:pPr lvl="1"/>
            <a:r>
              <a:rPr lang="en-US" sz="2400" dirty="0"/>
              <a:t>Turn your values into a policy: use policy extraction (one-step </a:t>
            </a:r>
            <a:r>
              <a:rPr lang="en-US" sz="2400" dirty="0" err="1"/>
              <a:t>lookahead</a:t>
            </a:r>
            <a:r>
              <a:rPr lang="en-US" sz="2400" dirty="0"/>
              <a:t>)</a:t>
            </a:r>
          </a:p>
          <a:p>
            <a:pPr lvl="1"/>
            <a:endParaRPr lang="en-US" sz="2400" dirty="0"/>
          </a:p>
          <a:p>
            <a:r>
              <a:rPr lang="en-US" sz="2800" dirty="0"/>
              <a:t>These all look the same!</a:t>
            </a:r>
          </a:p>
          <a:p>
            <a:pPr lvl="1"/>
            <a:r>
              <a:rPr lang="en-US" sz="2400" dirty="0"/>
              <a:t>They basically are – they are all variations of Bellman updates</a:t>
            </a:r>
          </a:p>
          <a:p>
            <a:pPr lvl="1"/>
            <a:r>
              <a:rPr lang="en-US" sz="2400" dirty="0"/>
              <a:t>They all use one-step </a:t>
            </a:r>
            <a:r>
              <a:rPr lang="en-US" sz="2400" dirty="0" err="1"/>
              <a:t>lookahead</a:t>
            </a:r>
            <a:r>
              <a:rPr lang="en-US" sz="2400" dirty="0"/>
              <a:t> </a:t>
            </a:r>
            <a:r>
              <a:rPr lang="en-US" sz="2400" dirty="0" err="1"/>
              <a:t>expectimax</a:t>
            </a:r>
            <a:r>
              <a:rPr lang="en-US" sz="2400" dirty="0"/>
              <a:t> fragments</a:t>
            </a:r>
          </a:p>
          <a:p>
            <a:pPr lvl="1"/>
            <a:r>
              <a:rPr lang="en-US" sz="2400" dirty="0"/>
              <a:t>They differ only in whether we plug in a fixed policy or max over 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Bandits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Double-Bandit MDP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sz="2400" dirty="0"/>
              <a:t>Actions: </a:t>
            </a:r>
            <a:r>
              <a:rPr lang="en-US" sz="2400" i="1" dirty="0">
                <a:solidFill>
                  <a:srgbClr val="3333FF"/>
                </a:solidFill>
              </a:rPr>
              <a:t>Blue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Red</a:t>
            </a:r>
          </a:p>
          <a:p>
            <a:r>
              <a:rPr lang="en-US" sz="2400" dirty="0"/>
              <a:t>States: </a:t>
            </a:r>
            <a:r>
              <a:rPr lang="en-US" sz="2400" dirty="0">
                <a:solidFill>
                  <a:srgbClr val="008000"/>
                </a:solidFill>
              </a:rPr>
              <a:t>Win</a:t>
            </a:r>
            <a:r>
              <a:rPr lang="en-US" sz="2400" dirty="0">
                <a:solidFill>
                  <a:schemeClr val="tx1"/>
                </a:solidFill>
              </a:rPr>
              <a:t>, Lose</a:t>
            </a: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9624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448800" y="38862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34000" y="19767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0.75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0.75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100 time steps</a:t>
            </a:r>
            <a:endParaRPr lang="en-US" sz="8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Both states have the same value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Offline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do not actually play the game!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495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Play 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</a:rPr>
              <a:t>Play Blue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000" y="366778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Value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100 time steps</a:t>
            </a:r>
            <a:endParaRPr lang="en-US" sz="8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Both states have the same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0" y="45059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alibri"/>
                <a:cs typeface="Calibri"/>
              </a:rPr>
              <a:t>150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54203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alibri"/>
                <a:cs typeface="Calibri"/>
              </a:rPr>
              <a:t>100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410200" y="3304073"/>
            <a:ext cx="6705600" cy="2696855"/>
            <a:chOff x="1600200" y="1815326"/>
            <a:chExt cx="8756724" cy="3521777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3769613"/>
              <a:ext cx="995082" cy="156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>
                <a:latin typeface="Calibri"/>
                <a:cs typeface="Calibri"/>
              </a:endParaRPr>
            </a:p>
            <a:p>
              <a:r>
                <a:rPr lang="en-US" sz="24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9291" y="3769614"/>
              <a:ext cx="1007633" cy="156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>
                <a:latin typeface="Calibri"/>
                <a:cs typeface="Calibri"/>
              </a:endParaRPr>
            </a:p>
            <a:p>
              <a:r>
                <a:rPr lang="en-US" sz="24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0.25 	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2826603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0.75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2004" y="4267157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0.75 	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0701" y="3137634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0.25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62000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Rules changed!  Red’s win chance is different.</a:t>
            </a:r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42098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8800" y="4133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0" y="222420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459087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60027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 Values V*</a:t>
            </a:r>
          </a:p>
        </p:txBody>
      </p:sp>
      <p:pic>
        <p:nvPicPr>
          <p:cNvPr id="3" name="Picture 2" descr="Screen Shot 2014-08-11 at 12.1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35" y="1083733"/>
            <a:ext cx="628653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60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/>
              <a:t>That wasn’t planning, it was learning!</a:t>
            </a:r>
          </a:p>
          <a:p>
            <a:pPr lvl="1"/>
            <a:r>
              <a:rPr lang="en-US" sz="2400" dirty="0"/>
              <a:t>Specifically, reinforcement learning</a:t>
            </a:r>
          </a:p>
          <a:p>
            <a:pPr lvl="1"/>
            <a:r>
              <a:rPr lang="en-US" sz="2400" dirty="0"/>
              <a:t>There was an MDP, but you couldn’t solve it with just computation</a:t>
            </a:r>
          </a:p>
          <a:p>
            <a:pPr lvl="1"/>
            <a:r>
              <a:rPr lang="en-US" sz="2400" dirty="0"/>
              <a:t>You needed to actually act to figure it out</a:t>
            </a:r>
          </a:p>
          <a:p>
            <a:pPr lvl="1"/>
            <a:endParaRPr lang="en-US" sz="2400" dirty="0"/>
          </a:p>
          <a:p>
            <a:r>
              <a:rPr lang="en-US" sz="2800" dirty="0"/>
              <a:t>Important ideas in reinforcement learning that came up</a:t>
            </a:r>
          </a:p>
          <a:p>
            <a:pPr lvl="1"/>
            <a:r>
              <a:rPr lang="en-US" sz="2400" dirty="0"/>
              <a:t>Exploration: you have to try unknown actions to get information</a:t>
            </a:r>
          </a:p>
          <a:p>
            <a:pPr lvl="1"/>
            <a:r>
              <a:rPr lang="en-US" sz="2400" dirty="0"/>
              <a:t>Exploitation: eventually, you have to use what you know</a:t>
            </a:r>
          </a:p>
          <a:p>
            <a:pPr lvl="1"/>
            <a:r>
              <a:rPr lang="en-US" sz="2400" dirty="0"/>
              <a:t>Regret: even if you learn intelligently, you make mistakes</a:t>
            </a:r>
          </a:p>
          <a:p>
            <a:pPr lvl="1"/>
            <a:r>
              <a:rPr lang="en-US" sz="2400" dirty="0"/>
              <a:t>Sampling: because of chance, you have to try things repeatedly</a:t>
            </a:r>
          </a:p>
          <a:p>
            <a:pPr lvl="1"/>
            <a:r>
              <a:rPr lang="en-US" sz="2400" dirty="0"/>
              <a:t>Difficulty: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0" y="1371600"/>
            <a:ext cx="23622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Reinforcement Learning!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Value Iteration*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229600" cy="49530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In value iteration, we update every state in each iteration</a:t>
            </a:r>
          </a:p>
          <a:p>
            <a:pPr>
              <a:defRPr/>
            </a:pPr>
            <a:endParaRPr lang="en-US" sz="2400" dirty="0"/>
          </a:p>
          <a:p>
            <a:pPr marL="342900" lvl="1" indent="-342900">
              <a:buClr>
                <a:schemeClr val="accent2"/>
              </a:buClr>
              <a:defRPr/>
            </a:pPr>
            <a:r>
              <a:rPr lang="en-US" sz="2400" dirty="0">
                <a:solidFill>
                  <a:schemeClr val="accent2"/>
                </a:solidFill>
                <a:ea typeface="+mn-ea"/>
                <a:cs typeface="+mn-cs"/>
              </a:rPr>
              <a:t>Actually, </a:t>
            </a:r>
            <a:r>
              <a:rPr lang="en-US" sz="2400" i="1" dirty="0">
                <a:solidFill>
                  <a:schemeClr val="accent2"/>
                </a:solidFill>
                <a:ea typeface="+mn-ea"/>
                <a:cs typeface="+mn-cs"/>
              </a:rPr>
              <a:t>any</a:t>
            </a:r>
            <a:r>
              <a:rPr lang="en-US" sz="2400" dirty="0">
                <a:solidFill>
                  <a:schemeClr val="accent2"/>
                </a:solidFill>
                <a:ea typeface="+mn-ea"/>
                <a:cs typeface="+mn-cs"/>
              </a:rPr>
              <a:t> sequences of Bellman updates will converge if every state is visited infinitely often</a:t>
            </a:r>
          </a:p>
          <a:p>
            <a:pPr>
              <a:buFont typeface="Wingdings" pitchFamily="2" charset="2"/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In fact, we can update the policy as seldom or often as we like, and we will still converge</a:t>
            </a:r>
          </a:p>
          <a:p>
            <a:pPr>
              <a:buFont typeface="Wingdings" pitchFamily="2" charset="2"/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Idea: Update states whose value we expect to change: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400" dirty="0"/>
              <a:t>	If                         is large then update predecessors of s</a:t>
            </a:r>
          </a:p>
        </p:txBody>
      </p:sp>
      <p:pic>
        <p:nvPicPr>
          <p:cNvPr id="21508" name="Picture 3" descr="C:\Documents and Settings\Administrator\My Documents\My Pictures\Pictur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0" y="5295900"/>
            <a:ext cx="1841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82" y="1295401"/>
            <a:ext cx="8572499" cy="5714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: Q*</a:t>
            </a:r>
          </a:p>
        </p:txBody>
      </p:sp>
      <p:pic>
        <p:nvPicPr>
          <p:cNvPr id="3" name="Picture 2" descr="Screen Shot 2014-08-11 at 12.16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24" y="1143000"/>
            <a:ext cx="6245153" cy="57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Bellman Equations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5" y="1219677"/>
            <a:ext cx="8551863" cy="51425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1850" y="20574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How to be optimal: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1: Take correct first action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2: Keep being optimal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106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“optimal utility” via </a:t>
            </a:r>
            <a:r>
              <a:rPr lang="en-US" altLang="ja-JP" sz="28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recurrence gives a simple one-step </a:t>
            </a:r>
            <a:r>
              <a:rPr lang="en-US" altLang="ja-JP" sz="2800" dirty="0" err="1">
                <a:latin typeface="Calibri"/>
                <a:ea typeface="ＭＳ Ｐゴシック" pitchFamily="34" charset="-128"/>
                <a:cs typeface="Calibri"/>
              </a:rPr>
              <a:t>lookahead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relationship amongst optimal utility values</a:t>
            </a: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These are the Bellman equations, and they characterize optimal values in a way we’ll use over and over</a:t>
            </a:r>
            <a:endParaRPr lang="en-US" sz="14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610600" y="1371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79805" y="2819400"/>
                <a:ext cx="4134267" cy="615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chemeClr val="accent2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5" y="2819400"/>
                <a:ext cx="4134267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055779" y="3352800"/>
                <a:ext cx="7063827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79" y="3352800"/>
                <a:ext cx="7063827" cy="1076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287663" y="4333495"/>
                <a:ext cx="7235716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663" y="4333495"/>
                <a:ext cx="7235716" cy="10767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58937</TotalTime>
  <Words>3125</Words>
  <Application>Microsoft Office PowerPoint</Application>
  <PresentationFormat>Widescreen</PresentationFormat>
  <Paragraphs>737</Paragraphs>
  <Slides>64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ＭＳ Ｐゴシック</vt:lpstr>
      <vt:lpstr>Arial</vt:lpstr>
      <vt:lpstr>Calibri</vt:lpstr>
      <vt:lpstr>Cambria Math</vt:lpstr>
      <vt:lpstr>Symbol</vt:lpstr>
      <vt:lpstr>Wingdings</vt:lpstr>
      <vt:lpstr>dan-berkeley-nlp-v1</vt:lpstr>
      <vt:lpstr>Announcements</vt:lpstr>
      <vt:lpstr>CS 188: Artificial Intelligence </vt:lpstr>
      <vt:lpstr>Example: Grid World</vt:lpstr>
      <vt:lpstr>Recap: MDPs</vt:lpstr>
      <vt:lpstr>Optimal Quantities</vt:lpstr>
      <vt:lpstr>Gridworld Values V*</vt:lpstr>
      <vt:lpstr>Gridworld: Q*</vt:lpstr>
      <vt:lpstr>The Bellman Equations</vt:lpstr>
      <vt:lpstr>The Bellman Equations</vt:lpstr>
      <vt:lpstr>Value Iteration</vt:lpstr>
      <vt:lpstr>Value Iteration (Alternate View)</vt:lpstr>
      <vt:lpstr>Convergence</vt:lpstr>
      <vt:lpstr>Issues with Value Iteration</vt:lpstr>
      <vt:lpstr>Policy Methods</vt:lpstr>
      <vt:lpstr>Policy Evaluation</vt:lpstr>
      <vt:lpstr>Fixed Policies</vt:lpstr>
      <vt:lpstr>Values of States</vt:lpstr>
      <vt:lpstr>Invent the Bellman Equation (Round 2)</vt:lpstr>
      <vt:lpstr>Example: Policy Evaluation</vt:lpstr>
      <vt:lpstr>Example: Policy Evaluation</vt:lpstr>
      <vt:lpstr>Policy Evaluation</vt:lpstr>
      <vt:lpstr>Values of States</vt:lpstr>
      <vt:lpstr>Values of States</vt:lpstr>
      <vt:lpstr>Value Iteration vs. Policy Evaluation</vt:lpstr>
      <vt:lpstr>Values of States</vt:lpstr>
      <vt:lpstr>Value Iteration vs. Policy Evaluation</vt:lpstr>
      <vt:lpstr>Policy Extraction</vt:lpstr>
      <vt:lpstr>Computing Actions from Q-Values</vt:lpstr>
      <vt:lpstr>Computing Actions from Values</vt:lpstr>
      <vt:lpstr>Computing Actions from Values</vt:lpstr>
      <vt:lpstr>Value Iteration, Policy Evaluation, Policy Extraction</vt:lpstr>
      <vt:lpstr>Policy Iteration</vt:lpstr>
      <vt:lpstr>Problems with Value Iteration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Policy Iteration</vt:lpstr>
      <vt:lpstr>Policy Iteration</vt:lpstr>
      <vt:lpstr>Policy Evaluation, Extraction, and Iteration</vt:lpstr>
      <vt:lpstr>More Thorough Example</vt:lpstr>
      <vt:lpstr>More Thorough Example</vt:lpstr>
      <vt:lpstr>Value Iteration vs. Policy Iteration</vt:lpstr>
      <vt:lpstr>Summary: MDP Algorithms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  <vt:lpstr>Next Time: Reinforcement Learning!</vt:lpstr>
      <vt:lpstr>Asynchronous Value Iteration*</vt:lpstr>
      <vt:lpstr>Interlude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hug</cp:lastModifiedBy>
  <cp:revision>2726</cp:revision>
  <cp:lastPrinted>2014-02-18T19:00:09Z</cp:lastPrinted>
  <dcterms:created xsi:type="dcterms:W3CDTF">2004-08-27T04:16:05Z</dcterms:created>
  <dcterms:modified xsi:type="dcterms:W3CDTF">2016-09-22T16:29:18Z</dcterms:modified>
</cp:coreProperties>
</file>